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Lato" panose="020F0502020204030203" pitchFamily="34" charset="0"/>
      <p:regular r:id="rId30"/>
      <p:bold r:id="rId31"/>
      <p:italic r:id="rId32"/>
      <p:boldItalic r:id="rId33"/>
    </p:embeddedFont>
    <p:embeddedFont>
      <p:font typeface="Lexend" panose="020B0604020202020204" charset="0"/>
      <p:regular r:id="rId34"/>
      <p:bold r:id="rId35"/>
    </p:embeddedFont>
    <p:embeddedFont>
      <p:font typeface="Montserrat" panose="00000500000000000000" pitchFamily="2"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Raleway"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80"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c0edd77e69_1_2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c0edd77e69_1_2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0edd77e69_1_2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0edd77e69_1_2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0edd77e69_1_2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c0edd77e69_1_2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c0edd77e69_1_2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c0edd77e69_1_2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c0edd77e69_1_2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c0edd77e69_1_2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c0edd77e69_1_2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c0edd77e69_1_2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c0c51470b4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0c51470b4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c0c51470b4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c0c51470b4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c0c51470b4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c0c51470b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c0c51470b4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c0c51470b4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c0edd77e69_1_2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c0edd77e69_1_2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c0edd77e69_1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c0edd77e69_1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c11e504f2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c11e504f2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c0edd77e69_1_2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c0edd77e69_1_2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c0edd77e69_1_2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c0edd77e69_1_2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c11e504f2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c11e504f2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8252dc4_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c0edd77e69_1_2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c0edd77e69_1_2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c0edd77e69_1_2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c0edd77e69_1_2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0edd77e69_1_2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c0edd77e69_1_2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c11e504f2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c11e504f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c0edd77e69_1_2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c0edd77e69_1_2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c11e504f2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c11e504f2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c0edd77e69_1_2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c0edd77e69_1_2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32" name="Google Shape;132;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33" name="Google Shape;133;p13"/>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34" name="Google Shape;134;p13"/>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35" name="Google Shape;135;p13"/>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36"/>
        <p:cNvGrpSpPr/>
        <p:nvPr/>
      </p:nvGrpSpPr>
      <p:grpSpPr>
        <a:xfrm>
          <a:off x="0" y="0"/>
          <a:ext cx="0" cy="0"/>
          <a:chOff x="0" y="0"/>
          <a:chExt cx="0" cy="0"/>
        </a:xfrm>
      </p:grpSpPr>
      <p:grpSp>
        <p:nvGrpSpPr>
          <p:cNvPr id="137" name="Google Shape;137;p14"/>
          <p:cNvGrpSpPr/>
          <p:nvPr/>
        </p:nvGrpSpPr>
        <p:grpSpPr>
          <a:xfrm>
            <a:off x="830392" y="1191256"/>
            <a:ext cx="745763" cy="45826"/>
            <a:chOff x="4580561" y="2589004"/>
            <a:chExt cx="1064464" cy="25200"/>
          </a:xfrm>
        </p:grpSpPr>
        <p:sp>
          <p:nvSpPr>
            <p:cNvPr id="138" name="Google Shape;138;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1" name="Google Shape;14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2" name="Google Shape;142;p14">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 name="Google Shape;143;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4" name="Google Shape;144;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5" name="Google Shape;145;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146"/>
        <p:cNvGrpSpPr/>
        <p:nvPr/>
      </p:nvGrpSpPr>
      <p:grpSpPr>
        <a:xfrm>
          <a:off x="0" y="0"/>
          <a:ext cx="0" cy="0"/>
          <a:chOff x="0" y="0"/>
          <a:chExt cx="0" cy="0"/>
        </a:xfrm>
      </p:grpSpPr>
      <p:pic>
        <p:nvPicPr>
          <p:cNvPr id="147" name="Google Shape;147;p15"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148" name="Google Shape;148;p1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150" name="Google Shape;150;p1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 name="Google Shape;151;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2" name="Google Shape;152;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3" name="Google Shape;153;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54" name="Google Shape;154;p15"/>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155"/>
        <p:cNvGrpSpPr/>
        <p:nvPr/>
      </p:nvGrpSpPr>
      <p:grpSpPr>
        <a:xfrm>
          <a:off x="0" y="0"/>
          <a:ext cx="0" cy="0"/>
          <a:chOff x="0" y="0"/>
          <a:chExt cx="0" cy="0"/>
        </a:xfrm>
      </p:grpSpPr>
      <p:sp>
        <p:nvSpPr>
          <p:cNvPr id="156" name="Google Shape;156;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8" name="Google Shape;158;p1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 name="Google Shape;159;p1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60" name="Google Shape;160;p1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61" name="Google Shape;161;p1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62" name="Google Shape;162;p1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163"/>
        <p:cNvGrpSpPr/>
        <p:nvPr/>
      </p:nvGrpSpPr>
      <p:grpSpPr>
        <a:xfrm>
          <a:off x="0" y="0"/>
          <a:ext cx="0" cy="0"/>
          <a:chOff x="0" y="0"/>
          <a:chExt cx="0" cy="0"/>
        </a:xfrm>
      </p:grpSpPr>
      <p:pic>
        <p:nvPicPr>
          <p:cNvPr id="164" name="Google Shape;164;p17"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65" name="Google Shape;165;p1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7"/>
          <p:cNvGrpSpPr/>
          <p:nvPr/>
        </p:nvGrpSpPr>
        <p:grpSpPr>
          <a:xfrm>
            <a:off x="830392" y="1191256"/>
            <a:ext cx="745763" cy="45826"/>
            <a:chOff x="4580561" y="2589004"/>
            <a:chExt cx="1064464" cy="25200"/>
          </a:xfrm>
        </p:grpSpPr>
        <p:sp>
          <p:nvSpPr>
            <p:cNvPr id="167" name="Google Shape;167;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70" name="Google Shape;170;p1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71" name="Google Shape;171;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2" name="Google Shape;172;p17">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1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74" name="Google Shape;174;p1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75" name="Google Shape;175;p1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4.jpg"/><Relationship Id="rId4" Type="http://schemas.openxmlformats.org/officeDocument/2006/relationships/image" Target="../media/image23.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8"/>
          <p:cNvSpPr txBox="1">
            <a:spLocks noGrp="1"/>
          </p:cNvSpPr>
          <p:nvPr>
            <p:ph type="ctrTitle"/>
          </p:nvPr>
        </p:nvSpPr>
        <p:spPr>
          <a:xfrm>
            <a:off x="2912125" y="1559350"/>
            <a:ext cx="5306400" cy="27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4220" b="1" i="1" u="sng">
                <a:solidFill>
                  <a:srgbClr val="CCCCCC"/>
                </a:solidFill>
              </a:rPr>
              <a:t>DATA DETECTIVE CHALLENGE </a:t>
            </a:r>
            <a:endParaRPr sz="3500" b="1" i="1" u="sng">
              <a:solidFill>
                <a:srgbClr val="CCCCCC"/>
              </a:solidFill>
              <a:latin typeface="Arial"/>
              <a:ea typeface="Arial"/>
              <a:cs typeface="Arial"/>
              <a:sym typeface="Arial"/>
            </a:endParaRPr>
          </a:p>
        </p:txBody>
      </p:sp>
      <p:sp>
        <p:nvSpPr>
          <p:cNvPr id="181" name="Google Shape;181;p18"/>
          <p:cNvSpPr txBox="1">
            <a:spLocks noGrp="1"/>
          </p:cNvSpPr>
          <p:nvPr>
            <p:ph type="subTitle" idx="1"/>
          </p:nvPr>
        </p:nvSpPr>
        <p:spPr>
          <a:xfrm>
            <a:off x="2959950" y="3212250"/>
            <a:ext cx="5545800" cy="121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100">
                <a:solidFill>
                  <a:srgbClr val="D9D9D9"/>
                </a:solidFill>
                <a:highlight>
                  <a:schemeClr val="dk1"/>
                </a:highlight>
                <a:latin typeface="Arial"/>
                <a:ea typeface="Arial"/>
                <a:cs typeface="Arial"/>
                <a:sym typeface="Arial"/>
              </a:rPr>
              <a:t>Ecomstore's Expansion Strategy</a:t>
            </a:r>
            <a:endParaRPr sz="2100" b="1">
              <a:solidFill>
                <a:srgbClr val="D9D9D9"/>
              </a:solidFill>
              <a:highlight>
                <a:schemeClr val="dk1"/>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txBox="1">
            <a:spLocks noGrp="1"/>
          </p:cNvSpPr>
          <p:nvPr>
            <p:ph type="body" idx="1"/>
          </p:nvPr>
        </p:nvSpPr>
        <p:spPr>
          <a:xfrm>
            <a:off x="1254000" y="428450"/>
            <a:ext cx="7038900" cy="1554900"/>
          </a:xfrm>
          <a:prstGeom prst="rect">
            <a:avLst/>
          </a:prstGeom>
        </p:spPr>
        <p:txBody>
          <a:bodyPr spcFirstLastPara="1" wrap="square" lIns="91425" tIns="91425" rIns="91425" bIns="91425" anchor="t" anchorCtr="0">
            <a:normAutofit/>
          </a:bodyPr>
          <a:lstStyle/>
          <a:p>
            <a:pPr marL="0" lvl="0" indent="0" algn="l" rtl="0">
              <a:lnSpc>
                <a:spcPct val="150000"/>
              </a:lnSpc>
              <a:spcBef>
                <a:spcPts val="1000"/>
              </a:spcBef>
              <a:spcAft>
                <a:spcPts val="0"/>
              </a:spcAft>
              <a:buNone/>
            </a:pPr>
            <a:r>
              <a:rPr lang="en-GB" sz="1600">
                <a:highlight>
                  <a:schemeClr val="dk1"/>
                </a:highlight>
                <a:latin typeface="Open Sans"/>
                <a:ea typeface="Open Sans"/>
                <a:cs typeface="Open Sans"/>
                <a:sym typeface="Open Sans"/>
              </a:rPr>
              <a:t>The category of office supplies comes in second with the highest profit, while the category of furniture has the lowest profit. </a:t>
            </a:r>
            <a:r>
              <a:rPr lang="en-GB" sz="1600" b="1" i="1">
                <a:highlight>
                  <a:schemeClr val="dk1"/>
                </a:highlight>
                <a:latin typeface="Open Sans"/>
                <a:ea typeface="Open Sans"/>
                <a:cs typeface="Open Sans"/>
                <a:sym typeface="Open Sans"/>
              </a:rPr>
              <a:t>The losses resulting from the sale of tables can be to blame for this.</a:t>
            </a:r>
            <a:endParaRPr sz="1800">
              <a:highlight>
                <a:schemeClr val="dk1"/>
              </a:highlight>
            </a:endParaRPr>
          </a:p>
        </p:txBody>
      </p:sp>
      <p:pic>
        <p:nvPicPr>
          <p:cNvPr id="240" name="Google Shape;240;p27"/>
          <p:cNvPicPr preferRelativeResize="0"/>
          <p:nvPr/>
        </p:nvPicPr>
        <p:blipFill>
          <a:blip r:embed="rId3">
            <a:alphaModFix/>
          </a:blip>
          <a:stretch>
            <a:fillRect/>
          </a:stretch>
        </p:blipFill>
        <p:spPr>
          <a:xfrm>
            <a:off x="56550" y="1765975"/>
            <a:ext cx="4423150" cy="3007475"/>
          </a:xfrm>
          <a:prstGeom prst="rect">
            <a:avLst/>
          </a:prstGeom>
          <a:noFill/>
          <a:ln>
            <a:noFill/>
          </a:ln>
        </p:spPr>
      </p:pic>
      <p:pic>
        <p:nvPicPr>
          <p:cNvPr id="241" name="Google Shape;241;p27"/>
          <p:cNvPicPr preferRelativeResize="0"/>
          <p:nvPr/>
        </p:nvPicPr>
        <p:blipFill>
          <a:blip r:embed="rId4">
            <a:alphaModFix/>
          </a:blip>
          <a:stretch>
            <a:fillRect/>
          </a:stretch>
        </p:blipFill>
        <p:spPr>
          <a:xfrm>
            <a:off x="4601719" y="1765975"/>
            <a:ext cx="4480432" cy="3007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a:spLocks noGrp="1"/>
          </p:cNvSpPr>
          <p:nvPr>
            <p:ph type="title"/>
          </p:nvPr>
        </p:nvSpPr>
        <p:spPr>
          <a:xfrm>
            <a:off x="1297500" y="765550"/>
            <a:ext cx="7038900" cy="542400"/>
          </a:xfrm>
          <a:prstGeom prst="rect">
            <a:avLst/>
          </a:prstGeom>
        </p:spPr>
        <p:txBody>
          <a:bodyPr spcFirstLastPara="1" wrap="square" lIns="91425" tIns="91425" rIns="91425" bIns="91425" anchor="t" anchorCtr="0">
            <a:noAutofit/>
          </a:bodyPr>
          <a:lstStyle/>
          <a:p>
            <a:pPr marL="0" marR="1133475" lvl="0" indent="0" algn="l" rtl="0">
              <a:spcBef>
                <a:spcPts val="2400"/>
              </a:spcBef>
              <a:spcAft>
                <a:spcPts val="0"/>
              </a:spcAft>
              <a:buNone/>
            </a:pPr>
            <a:r>
              <a:rPr lang="en-GB" sz="2850" b="1" u="sng">
                <a:latin typeface="Open Sans"/>
                <a:ea typeface="Open Sans"/>
                <a:cs typeface="Open Sans"/>
                <a:sym typeface="Open Sans"/>
              </a:rPr>
              <a:t>Financial Ratio Analysis</a:t>
            </a:r>
            <a:endParaRPr sz="2850" u="sng"/>
          </a:p>
        </p:txBody>
      </p:sp>
      <p:sp>
        <p:nvSpPr>
          <p:cNvPr id="247" name="Google Shape;247;p2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1000"/>
              </a:spcBef>
              <a:spcAft>
                <a:spcPts val="0"/>
              </a:spcAft>
              <a:buSzPts val="1600"/>
              <a:buFont typeface="Open Sans"/>
              <a:buChar char="●"/>
            </a:pPr>
            <a:r>
              <a:rPr lang="en-GB" sz="1600">
                <a:latin typeface="Open Sans"/>
                <a:ea typeface="Open Sans"/>
                <a:cs typeface="Open Sans"/>
                <a:sym typeface="Open Sans"/>
              </a:rPr>
              <a:t>The financial ratios being used for analysis are GPR, NPR, PPQ and SCR.</a:t>
            </a:r>
            <a:endParaRPr sz="1600">
              <a:latin typeface="Open Sans"/>
              <a:ea typeface="Open Sans"/>
              <a:cs typeface="Open Sans"/>
              <a:sym typeface="Open Sans"/>
            </a:endParaRPr>
          </a:p>
          <a:p>
            <a:pPr marL="914400" lvl="0" indent="-330200" algn="l" rtl="0">
              <a:lnSpc>
                <a:spcPct val="150000"/>
              </a:lnSpc>
              <a:spcBef>
                <a:spcPts val="0"/>
              </a:spcBef>
              <a:spcAft>
                <a:spcPts val="0"/>
              </a:spcAft>
              <a:buSzPts val="1600"/>
              <a:buFont typeface="Open Sans"/>
              <a:buChar char="❖"/>
            </a:pPr>
            <a:r>
              <a:rPr lang="en-GB" sz="1600">
                <a:latin typeface="Open Sans"/>
                <a:ea typeface="Open Sans"/>
                <a:cs typeface="Open Sans"/>
                <a:sym typeface="Open Sans"/>
              </a:rPr>
              <a:t>GPR: Gross Profit Ratio </a:t>
            </a:r>
            <a:endParaRPr sz="1600">
              <a:latin typeface="Open Sans"/>
              <a:ea typeface="Open Sans"/>
              <a:cs typeface="Open Sans"/>
              <a:sym typeface="Open Sans"/>
            </a:endParaRPr>
          </a:p>
          <a:p>
            <a:pPr marL="914400" lvl="0" indent="-330200" algn="l" rtl="0">
              <a:lnSpc>
                <a:spcPct val="150000"/>
              </a:lnSpc>
              <a:spcBef>
                <a:spcPts val="0"/>
              </a:spcBef>
              <a:spcAft>
                <a:spcPts val="0"/>
              </a:spcAft>
              <a:buSzPts val="1600"/>
              <a:buFont typeface="Open Sans"/>
              <a:buChar char="❖"/>
            </a:pPr>
            <a:r>
              <a:rPr lang="en-GB" sz="1600">
                <a:latin typeface="Open Sans"/>
                <a:ea typeface="Open Sans"/>
                <a:cs typeface="Open Sans"/>
                <a:sym typeface="Open Sans"/>
              </a:rPr>
              <a:t>NPR: Net Profit Ratio</a:t>
            </a:r>
            <a:endParaRPr sz="1600">
              <a:latin typeface="Open Sans"/>
              <a:ea typeface="Open Sans"/>
              <a:cs typeface="Open Sans"/>
              <a:sym typeface="Open Sans"/>
            </a:endParaRPr>
          </a:p>
          <a:p>
            <a:pPr marL="914400" lvl="0" indent="-330200" algn="l" rtl="0">
              <a:lnSpc>
                <a:spcPct val="150000"/>
              </a:lnSpc>
              <a:spcBef>
                <a:spcPts val="0"/>
              </a:spcBef>
              <a:spcAft>
                <a:spcPts val="0"/>
              </a:spcAft>
              <a:buSzPts val="1600"/>
              <a:buFont typeface="Open Sans"/>
              <a:buChar char="❖"/>
            </a:pPr>
            <a:r>
              <a:rPr lang="en-GB" sz="1600">
                <a:latin typeface="Open Sans"/>
                <a:ea typeface="Open Sans"/>
                <a:cs typeface="Open Sans"/>
                <a:sym typeface="Open Sans"/>
              </a:rPr>
              <a:t>PPQ: Profit per Quantity</a:t>
            </a:r>
            <a:endParaRPr sz="1600">
              <a:latin typeface="Open Sans"/>
              <a:ea typeface="Open Sans"/>
              <a:cs typeface="Open Sans"/>
              <a:sym typeface="Open Sans"/>
            </a:endParaRPr>
          </a:p>
          <a:p>
            <a:pPr marL="914400" lvl="0" indent="-330200" algn="l" rtl="0">
              <a:lnSpc>
                <a:spcPct val="150000"/>
              </a:lnSpc>
              <a:spcBef>
                <a:spcPts val="0"/>
              </a:spcBef>
              <a:spcAft>
                <a:spcPts val="0"/>
              </a:spcAft>
              <a:buSzPts val="1600"/>
              <a:buFont typeface="Open Sans"/>
              <a:buChar char="❖"/>
            </a:pPr>
            <a:r>
              <a:rPr lang="en-GB" sz="1600">
                <a:latin typeface="Open Sans"/>
                <a:ea typeface="Open Sans"/>
                <a:cs typeface="Open Sans"/>
                <a:sym typeface="Open Sans"/>
              </a:rPr>
              <a:t>SCR: Shipping Cost Ratio</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9"/>
          <p:cNvSpPr txBox="1">
            <a:spLocks noGrp="1"/>
          </p:cNvSpPr>
          <p:nvPr>
            <p:ph type="body" idx="1"/>
          </p:nvPr>
        </p:nvSpPr>
        <p:spPr>
          <a:xfrm>
            <a:off x="1122225" y="341450"/>
            <a:ext cx="7655700" cy="1315800"/>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1000"/>
              </a:spcBef>
              <a:spcAft>
                <a:spcPts val="0"/>
              </a:spcAft>
              <a:buNone/>
            </a:pPr>
            <a:r>
              <a:rPr lang="en-GB" sz="1600">
                <a:latin typeface="Open Sans"/>
                <a:ea typeface="Open Sans"/>
                <a:cs typeface="Open Sans"/>
                <a:sym typeface="Open Sans"/>
              </a:rPr>
              <a:t>The average GPR is maximum for the </a:t>
            </a:r>
            <a:r>
              <a:rPr lang="en-GB" sz="1600" b="1">
                <a:latin typeface="Open Sans"/>
                <a:ea typeface="Open Sans"/>
                <a:cs typeface="Open Sans"/>
                <a:sym typeface="Open Sans"/>
              </a:rPr>
              <a:t>Canada </a:t>
            </a:r>
            <a:r>
              <a:rPr lang="en-GB" sz="1600">
                <a:latin typeface="Open Sans"/>
                <a:ea typeface="Open Sans"/>
                <a:cs typeface="Open Sans"/>
                <a:sym typeface="Open Sans"/>
              </a:rPr>
              <a:t>market in the span of four years which </a:t>
            </a:r>
            <a:r>
              <a:rPr lang="en-GB" sz="1600" b="1">
                <a:latin typeface="Open Sans"/>
                <a:ea typeface="Open Sans"/>
                <a:cs typeface="Open Sans"/>
                <a:sym typeface="Open Sans"/>
              </a:rPr>
              <a:t>represents the </a:t>
            </a:r>
            <a:r>
              <a:rPr lang="en-GB" sz="1600" b="1" i="1">
                <a:latin typeface="Open Sans"/>
                <a:ea typeface="Open Sans"/>
                <a:cs typeface="Open Sans"/>
                <a:sym typeface="Open Sans"/>
              </a:rPr>
              <a:t>scope of expansion in Canada Market</a:t>
            </a:r>
            <a:r>
              <a:rPr lang="en-GB" sz="1600" b="1">
                <a:latin typeface="Open Sans"/>
                <a:ea typeface="Open Sans"/>
                <a:cs typeface="Open Sans"/>
                <a:sym typeface="Open Sans"/>
              </a:rPr>
              <a:t>.</a:t>
            </a:r>
            <a:r>
              <a:rPr lang="en-GB" sz="1600">
                <a:latin typeface="Open Sans"/>
                <a:ea typeface="Open Sans"/>
                <a:cs typeface="Open Sans"/>
                <a:sym typeface="Open Sans"/>
              </a:rPr>
              <a:t> Also, it is able to maintain almost constant GPR over time. The market of </a:t>
            </a:r>
            <a:r>
              <a:rPr lang="en-GB" sz="1600" b="1">
                <a:latin typeface="Open Sans"/>
                <a:ea typeface="Open Sans"/>
                <a:cs typeface="Open Sans"/>
                <a:sym typeface="Open Sans"/>
              </a:rPr>
              <a:t>Africa </a:t>
            </a:r>
            <a:r>
              <a:rPr lang="en-GB" sz="1600">
                <a:latin typeface="Open Sans"/>
                <a:ea typeface="Open Sans"/>
                <a:cs typeface="Open Sans"/>
                <a:sym typeface="Open Sans"/>
              </a:rPr>
              <a:t>has shown a</a:t>
            </a:r>
            <a:r>
              <a:rPr lang="en-GB" sz="1600" i="1">
                <a:latin typeface="Open Sans"/>
                <a:ea typeface="Open Sans"/>
                <a:cs typeface="Open Sans"/>
                <a:sym typeface="Open Sans"/>
              </a:rPr>
              <a:t> good increase in average GPR</a:t>
            </a:r>
            <a:r>
              <a:rPr lang="en-GB" sz="1600">
                <a:latin typeface="Open Sans"/>
                <a:ea typeface="Open Sans"/>
                <a:cs typeface="Open Sans"/>
                <a:sym typeface="Open Sans"/>
              </a:rPr>
              <a:t> over years.</a:t>
            </a:r>
            <a:endParaRPr sz="1800"/>
          </a:p>
        </p:txBody>
      </p:sp>
      <p:pic>
        <p:nvPicPr>
          <p:cNvPr id="253" name="Google Shape;253;p29"/>
          <p:cNvPicPr preferRelativeResize="0"/>
          <p:nvPr/>
        </p:nvPicPr>
        <p:blipFill rotWithShape="1">
          <a:blip r:embed="rId3">
            <a:alphaModFix/>
          </a:blip>
          <a:srcRect l="1117"/>
          <a:stretch/>
        </p:blipFill>
        <p:spPr>
          <a:xfrm>
            <a:off x="1818150" y="1923898"/>
            <a:ext cx="5687200" cy="3092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0"/>
          <p:cNvSpPr txBox="1">
            <a:spLocks noGrp="1"/>
          </p:cNvSpPr>
          <p:nvPr>
            <p:ph type="body" idx="1"/>
          </p:nvPr>
        </p:nvSpPr>
        <p:spPr>
          <a:xfrm>
            <a:off x="1361450" y="428450"/>
            <a:ext cx="7383600" cy="1261500"/>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SzPts val="1018"/>
              <a:buNone/>
            </a:pPr>
            <a:r>
              <a:rPr lang="en-GB" sz="1587">
                <a:latin typeface="Open Sans"/>
                <a:ea typeface="Open Sans"/>
                <a:cs typeface="Open Sans"/>
                <a:sym typeface="Open Sans"/>
              </a:rPr>
              <a:t>All of the sub-categories have almost maintained the </a:t>
            </a:r>
            <a:r>
              <a:rPr lang="en-GB" sz="1587" i="1">
                <a:latin typeface="Open Sans"/>
                <a:ea typeface="Open Sans"/>
                <a:cs typeface="Open Sans"/>
                <a:sym typeface="Open Sans"/>
              </a:rPr>
              <a:t>same </a:t>
            </a:r>
            <a:r>
              <a:rPr lang="en-GB" sz="1587">
                <a:latin typeface="Open Sans"/>
                <a:ea typeface="Open Sans"/>
                <a:cs typeface="Open Sans"/>
                <a:sym typeface="Open Sans"/>
              </a:rPr>
              <a:t>average GPR with time, while </a:t>
            </a:r>
            <a:r>
              <a:rPr lang="en-GB" sz="1587" b="1">
                <a:latin typeface="Open Sans"/>
                <a:ea typeface="Open Sans"/>
                <a:cs typeface="Open Sans"/>
                <a:sym typeface="Open Sans"/>
              </a:rPr>
              <a:t>tables </a:t>
            </a:r>
            <a:r>
              <a:rPr lang="en-GB" sz="1587">
                <a:latin typeface="Open Sans"/>
                <a:ea typeface="Open Sans"/>
                <a:cs typeface="Open Sans"/>
                <a:sym typeface="Open Sans"/>
              </a:rPr>
              <a:t>and</a:t>
            </a:r>
            <a:r>
              <a:rPr lang="en-GB" sz="1587" b="1">
                <a:latin typeface="Open Sans"/>
                <a:ea typeface="Open Sans"/>
                <a:cs typeface="Open Sans"/>
                <a:sym typeface="Open Sans"/>
              </a:rPr>
              <a:t> machines </a:t>
            </a:r>
            <a:r>
              <a:rPr lang="en-GB" sz="1587">
                <a:latin typeface="Open Sans"/>
                <a:ea typeface="Open Sans"/>
                <a:cs typeface="Open Sans"/>
                <a:sym typeface="Open Sans"/>
              </a:rPr>
              <a:t>have maintained the </a:t>
            </a:r>
            <a:r>
              <a:rPr lang="en-GB" sz="1587" i="1">
                <a:latin typeface="Open Sans"/>
                <a:ea typeface="Open Sans"/>
                <a:cs typeface="Open Sans"/>
                <a:sym typeface="Open Sans"/>
              </a:rPr>
              <a:t>negative </a:t>
            </a:r>
            <a:r>
              <a:rPr lang="en-GB" sz="1587">
                <a:latin typeface="Open Sans"/>
                <a:ea typeface="Open Sans"/>
                <a:cs typeface="Open Sans"/>
                <a:sym typeface="Open Sans"/>
              </a:rPr>
              <a:t>GPR. </a:t>
            </a:r>
            <a:endParaRPr sz="1587"/>
          </a:p>
        </p:txBody>
      </p:sp>
      <p:pic>
        <p:nvPicPr>
          <p:cNvPr id="259" name="Google Shape;259;p30"/>
          <p:cNvPicPr preferRelativeResize="0"/>
          <p:nvPr/>
        </p:nvPicPr>
        <p:blipFill>
          <a:blip r:embed="rId3">
            <a:alphaModFix/>
          </a:blip>
          <a:stretch>
            <a:fillRect/>
          </a:stretch>
        </p:blipFill>
        <p:spPr>
          <a:xfrm>
            <a:off x="1548688" y="1689950"/>
            <a:ext cx="5832350" cy="3317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body" idx="1"/>
          </p:nvPr>
        </p:nvSpPr>
        <p:spPr>
          <a:xfrm>
            <a:off x="1220075" y="558925"/>
            <a:ext cx="6966300" cy="888600"/>
          </a:xfrm>
          <a:prstGeom prst="rect">
            <a:avLst/>
          </a:prstGeom>
        </p:spPr>
        <p:txBody>
          <a:bodyPr spcFirstLastPara="1" wrap="square" lIns="91425" tIns="91425" rIns="91425" bIns="91425" anchor="t" anchorCtr="0">
            <a:noAutofit/>
          </a:bodyPr>
          <a:lstStyle/>
          <a:p>
            <a:pPr marL="0" lvl="0" indent="0" algn="l" rtl="0">
              <a:lnSpc>
                <a:spcPct val="130000"/>
              </a:lnSpc>
              <a:spcBef>
                <a:spcPts val="1000"/>
              </a:spcBef>
              <a:spcAft>
                <a:spcPts val="0"/>
              </a:spcAft>
              <a:buSzPts val="852"/>
              <a:buNone/>
            </a:pPr>
            <a:r>
              <a:rPr lang="en-GB" sz="1562" b="1">
                <a:latin typeface="Open Sans"/>
                <a:ea typeface="Open Sans"/>
                <a:cs typeface="Open Sans"/>
                <a:sym typeface="Open Sans"/>
              </a:rPr>
              <a:t>Tables </a:t>
            </a:r>
            <a:r>
              <a:rPr lang="en-GB" sz="1562">
                <a:latin typeface="Open Sans"/>
                <a:ea typeface="Open Sans"/>
                <a:cs typeface="Open Sans"/>
                <a:sym typeface="Open Sans"/>
              </a:rPr>
              <a:t>has the </a:t>
            </a:r>
            <a:r>
              <a:rPr lang="en-GB" sz="1562" i="1">
                <a:latin typeface="Open Sans"/>
                <a:ea typeface="Open Sans"/>
                <a:cs typeface="Open Sans"/>
                <a:sym typeface="Open Sans"/>
              </a:rPr>
              <a:t>negative </a:t>
            </a:r>
            <a:r>
              <a:rPr lang="en-GB" sz="1562">
                <a:latin typeface="Open Sans"/>
                <a:ea typeface="Open Sans"/>
                <a:cs typeface="Open Sans"/>
                <a:sym typeface="Open Sans"/>
              </a:rPr>
              <a:t>GPR for all of the segments while </a:t>
            </a:r>
            <a:r>
              <a:rPr lang="en-GB" sz="1562" b="1">
                <a:latin typeface="Open Sans"/>
                <a:ea typeface="Open Sans"/>
                <a:cs typeface="Open Sans"/>
                <a:sym typeface="Open Sans"/>
              </a:rPr>
              <a:t>Machines </a:t>
            </a:r>
            <a:r>
              <a:rPr lang="en-GB" sz="1562">
                <a:latin typeface="Open Sans"/>
                <a:ea typeface="Open Sans"/>
                <a:cs typeface="Open Sans"/>
                <a:sym typeface="Open Sans"/>
              </a:rPr>
              <a:t>has </a:t>
            </a:r>
            <a:r>
              <a:rPr lang="en-GB" sz="1562" i="1">
                <a:latin typeface="Open Sans"/>
                <a:ea typeface="Open Sans"/>
                <a:cs typeface="Open Sans"/>
                <a:sym typeface="Open Sans"/>
              </a:rPr>
              <a:t>negative </a:t>
            </a:r>
            <a:r>
              <a:rPr lang="en-GB" sz="1562">
                <a:latin typeface="Open Sans"/>
                <a:ea typeface="Open Sans"/>
                <a:cs typeface="Open Sans"/>
                <a:sym typeface="Open Sans"/>
              </a:rPr>
              <a:t>GPR only for the </a:t>
            </a:r>
            <a:r>
              <a:rPr lang="en-GB" sz="1562" i="1">
                <a:latin typeface="Open Sans"/>
                <a:ea typeface="Open Sans"/>
                <a:cs typeface="Open Sans"/>
                <a:sym typeface="Open Sans"/>
              </a:rPr>
              <a:t>Corporate </a:t>
            </a:r>
            <a:r>
              <a:rPr lang="en-GB" sz="1562">
                <a:latin typeface="Open Sans"/>
                <a:ea typeface="Open Sans"/>
                <a:cs typeface="Open Sans"/>
                <a:sym typeface="Open Sans"/>
              </a:rPr>
              <a:t>Market segment.</a:t>
            </a:r>
            <a:endParaRPr sz="1562"/>
          </a:p>
          <a:p>
            <a:pPr marL="0" lvl="0" indent="0" algn="l" rtl="0">
              <a:lnSpc>
                <a:spcPct val="95000"/>
              </a:lnSpc>
              <a:spcBef>
                <a:spcPts val="0"/>
              </a:spcBef>
              <a:spcAft>
                <a:spcPts val="1200"/>
              </a:spcAft>
              <a:buSzPts val="852"/>
              <a:buNone/>
            </a:pPr>
            <a:endParaRPr sz="1007"/>
          </a:p>
        </p:txBody>
      </p:sp>
      <p:pic>
        <p:nvPicPr>
          <p:cNvPr id="265" name="Google Shape;265;p31"/>
          <p:cNvPicPr preferRelativeResize="0"/>
          <p:nvPr/>
        </p:nvPicPr>
        <p:blipFill>
          <a:blip r:embed="rId3">
            <a:alphaModFix/>
          </a:blip>
          <a:stretch>
            <a:fillRect/>
          </a:stretch>
        </p:blipFill>
        <p:spPr>
          <a:xfrm>
            <a:off x="154950" y="1672075"/>
            <a:ext cx="8834075" cy="27043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1341850" y="1179325"/>
            <a:ext cx="6712200" cy="3261600"/>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GB" sz="4300" b="1">
                <a:latin typeface="Lexend"/>
                <a:ea typeface="Lexend"/>
                <a:cs typeface="Lexend"/>
                <a:sym typeface="Lexend"/>
              </a:rPr>
              <a:t>Strategies For Expansion and for Maximizing Profits</a:t>
            </a:r>
            <a:endParaRPr sz="5100">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3"/>
          <p:cNvPicPr preferRelativeResize="0"/>
          <p:nvPr/>
        </p:nvPicPr>
        <p:blipFill rotWithShape="1">
          <a:blip r:embed="rId3">
            <a:alphaModFix/>
          </a:blip>
          <a:srcRect t="1616" r="960" b="1616"/>
          <a:stretch/>
        </p:blipFill>
        <p:spPr>
          <a:xfrm>
            <a:off x="137521" y="2617501"/>
            <a:ext cx="2888479" cy="1957750"/>
          </a:xfrm>
          <a:prstGeom prst="rect">
            <a:avLst/>
          </a:prstGeom>
          <a:noFill/>
          <a:ln>
            <a:noFill/>
          </a:ln>
        </p:spPr>
      </p:pic>
      <p:pic>
        <p:nvPicPr>
          <p:cNvPr id="276" name="Google Shape;276;p33"/>
          <p:cNvPicPr preferRelativeResize="0"/>
          <p:nvPr/>
        </p:nvPicPr>
        <p:blipFill>
          <a:blip r:embed="rId4">
            <a:alphaModFix/>
          </a:blip>
          <a:stretch>
            <a:fillRect/>
          </a:stretch>
        </p:blipFill>
        <p:spPr>
          <a:xfrm>
            <a:off x="3193300" y="2617487"/>
            <a:ext cx="2762000" cy="1957775"/>
          </a:xfrm>
          <a:prstGeom prst="rect">
            <a:avLst/>
          </a:prstGeom>
          <a:noFill/>
          <a:ln>
            <a:noFill/>
          </a:ln>
        </p:spPr>
      </p:pic>
      <p:pic>
        <p:nvPicPr>
          <p:cNvPr id="277" name="Google Shape;277;p33"/>
          <p:cNvPicPr preferRelativeResize="0"/>
          <p:nvPr/>
        </p:nvPicPr>
        <p:blipFill>
          <a:blip r:embed="rId5">
            <a:alphaModFix/>
          </a:blip>
          <a:stretch>
            <a:fillRect/>
          </a:stretch>
        </p:blipFill>
        <p:spPr>
          <a:xfrm>
            <a:off x="6122600" y="2594525"/>
            <a:ext cx="2838575" cy="2003700"/>
          </a:xfrm>
          <a:prstGeom prst="rect">
            <a:avLst/>
          </a:prstGeom>
          <a:noFill/>
          <a:ln>
            <a:noFill/>
          </a:ln>
        </p:spPr>
      </p:pic>
      <p:sp>
        <p:nvSpPr>
          <p:cNvPr id="278" name="Google Shape;278;p33"/>
          <p:cNvSpPr txBox="1">
            <a:spLocks noGrp="1"/>
          </p:cNvSpPr>
          <p:nvPr>
            <p:ph type="body" idx="1"/>
          </p:nvPr>
        </p:nvSpPr>
        <p:spPr>
          <a:xfrm>
            <a:off x="1260550" y="500250"/>
            <a:ext cx="7038900" cy="1469400"/>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GB" sz="1700" b="1">
                <a:solidFill>
                  <a:srgbClr val="8C7252"/>
                </a:solidFill>
                <a:latin typeface="Open Sans"/>
                <a:ea typeface="Open Sans"/>
                <a:cs typeface="Open Sans"/>
                <a:sym typeface="Open Sans"/>
              </a:rPr>
              <a:t>Expansion in Canada:</a:t>
            </a:r>
            <a:endParaRPr sz="1700" b="1">
              <a:solidFill>
                <a:srgbClr val="8C7252"/>
              </a:solidFill>
              <a:latin typeface="Open Sans"/>
              <a:ea typeface="Open Sans"/>
              <a:cs typeface="Open Sans"/>
              <a:sym typeface="Open Sans"/>
            </a:endParaRPr>
          </a:p>
          <a:p>
            <a:pPr marL="457200" lvl="0" indent="-323850" algn="l" rtl="0">
              <a:lnSpc>
                <a:spcPct val="150000"/>
              </a:lnSpc>
              <a:spcBef>
                <a:spcPts val="1000"/>
              </a:spcBef>
              <a:spcAft>
                <a:spcPts val="0"/>
              </a:spcAft>
              <a:buSzPts val="1500"/>
              <a:buFont typeface="Open Sans"/>
              <a:buChar char="❖"/>
            </a:pPr>
            <a:r>
              <a:rPr lang="en-GB" sz="1500">
                <a:latin typeface="Open Sans"/>
                <a:ea typeface="Open Sans"/>
                <a:cs typeface="Open Sans"/>
                <a:sym typeface="Open Sans"/>
              </a:rPr>
              <a:t>The low sales and profit figures in the Canadian market can be attributed to the significantly low customer base. </a:t>
            </a:r>
            <a:endParaRPr sz="1500">
              <a:latin typeface="Open Sans"/>
              <a:ea typeface="Open Sans"/>
              <a:cs typeface="Open Sans"/>
              <a:sym typeface="Open Sans"/>
            </a:endParaRPr>
          </a:p>
          <a:p>
            <a:pPr marL="0" lvl="0" indent="0" algn="l" rtl="0">
              <a:lnSpc>
                <a:spcPct val="150000"/>
              </a:lnSpc>
              <a:spcBef>
                <a:spcPts val="1000"/>
              </a:spcBef>
              <a:spcAft>
                <a:spcPts val="0"/>
              </a:spcAft>
              <a:buNone/>
            </a:pPr>
            <a:endParaRPr sz="1500">
              <a:latin typeface="Open Sans"/>
              <a:ea typeface="Open Sans"/>
              <a:cs typeface="Open Sans"/>
              <a:sym typeface="Open Sans"/>
            </a:endParaRPr>
          </a:p>
          <a:p>
            <a:pPr marL="457200" lvl="0" indent="0" algn="l" rtl="0">
              <a:lnSpc>
                <a:spcPct val="150000"/>
              </a:lnSpc>
              <a:spcBef>
                <a:spcPts val="1000"/>
              </a:spcBef>
              <a:spcAft>
                <a:spcPts val="0"/>
              </a:spcAft>
              <a:buNone/>
            </a:pPr>
            <a:endParaRPr>
              <a:latin typeface="Open Sans"/>
              <a:ea typeface="Open Sans"/>
              <a:cs typeface="Open Sans"/>
              <a:sym typeface="Open Sans"/>
            </a:endParaRPr>
          </a:p>
          <a:p>
            <a:pPr marL="457200" lvl="0" indent="0" algn="l" rtl="0">
              <a:lnSpc>
                <a:spcPct val="150000"/>
              </a:lnSpc>
              <a:spcBef>
                <a:spcPts val="1000"/>
              </a:spcBef>
              <a:spcAft>
                <a:spcPts val="0"/>
              </a:spcAft>
              <a:buNone/>
            </a:pPr>
            <a:endParaRPr>
              <a:latin typeface="Open Sans"/>
              <a:ea typeface="Open Sans"/>
              <a:cs typeface="Open Sans"/>
              <a:sym typeface="Open Sans"/>
            </a:endParaRPr>
          </a:p>
          <a:p>
            <a:pPr marL="0" lvl="0" indent="0" algn="l" rtl="0">
              <a:lnSpc>
                <a:spcPct val="150000"/>
              </a:lnSpc>
              <a:spcBef>
                <a:spcPts val="1000"/>
              </a:spcBef>
              <a:spcAft>
                <a:spcPts val="0"/>
              </a:spcAft>
              <a:buNone/>
            </a:pP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34"/>
          <p:cNvPicPr preferRelativeResize="0"/>
          <p:nvPr/>
        </p:nvPicPr>
        <p:blipFill rotWithShape="1">
          <a:blip r:embed="rId3">
            <a:alphaModFix/>
          </a:blip>
          <a:srcRect l="1117"/>
          <a:stretch/>
        </p:blipFill>
        <p:spPr>
          <a:xfrm>
            <a:off x="2054395" y="2037063"/>
            <a:ext cx="4681075" cy="2831575"/>
          </a:xfrm>
          <a:prstGeom prst="rect">
            <a:avLst/>
          </a:prstGeom>
          <a:noFill/>
          <a:ln>
            <a:noFill/>
          </a:ln>
        </p:spPr>
      </p:pic>
      <p:sp>
        <p:nvSpPr>
          <p:cNvPr id="284" name="Google Shape;284;p34"/>
          <p:cNvSpPr txBox="1">
            <a:spLocks noGrp="1"/>
          </p:cNvSpPr>
          <p:nvPr>
            <p:ph type="body" idx="1"/>
          </p:nvPr>
        </p:nvSpPr>
        <p:spPr>
          <a:xfrm>
            <a:off x="1260550" y="500250"/>
            <a:ext cx="7038900" cy="1469400"/>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GB" sz="1700" b="1" dirty="0">
                <a:solidFill>
                  <a:srgbClr val="8C7252"/>
                </a:solidFill>
                <a:latin typeface="Open Sans"/>
                <a:ea typeface="Open Sans"/>
                <a:cs typeface="Open Sans"/>
                <a:sym typeface="Open Sans"/>
              </a:rPr>
              <a:t>Expansion in Canada:</a:t>
            </a:r>
            <a:endParaRPr sz="1700" b="1" dirty="0">
              <a:solidFill>
                <a:srgbClr val="8C7252"/>
              </a:solidFill>
              <a:latin typeface="Open Sans"/>
              <a:ea typeface="Open Sans"/>
              <a:cs typeface="Open Sans"/>
              <a:sym typeface="Open Sans"/>
            </a:endParaRPr>
          </a:p>
          <a:p>
            <a:pPr marL="457200" lvl="0" indent="-323850" algn="l" rtl="0">
              <a:lnSpc>
                <a:spcPct val="150000"/>
              </a:lnSpc>
              <a:spcBef>
                <a:spcPts val="1000"/>
              </a:spcBef>
              <a:spcAft>
                <a:spcPts val="0"/>
              </a:spcAft>
              <a:buSzPts val="1500"/>
              <a:buFont typeface="Open Sans"/>
              <a:buChar char="❖"/>
            </a:pPr>
            <a:r>
              <a:rPr lang="en-GB" sz="1500" dirty="0">
                <a:latin typeface="Open Sans"/>
                <a:ea typeface="Open Sans"/>
                <a:cs typeface="Open Sans"/>
                <a:sym typeface="Open Sans"/>
              </a:rPr>
              <a:t>The mean GPR is maximum for the Canadian market in the span of four years. Also, it is able to maintain almost constant GPR over time. </a:t>
            </a:r>
            <a:endParaRPr sz="1500" dirty="0">
              <a:latin typeface="Open Sans"/>
              <a:ea typeface="Open Sans"/>
              <a:cs typeface="Open Sans"/>
              <a:sym typeface="Open Sans"/>
            </a:endParaRPr>
          </a:p>
          <a:p>
            <a:pPr marL="0" lvl="0" indent="0" algn="l" rtl="0">
              <a:lnSpc>
                <a:spcPct val="150000"/>
              </a:lnSpc>
              <a:spcBef>
                <a:spcPts val="1000"/>
              </a:spcBef>
              <a:spcAft>
                <a:spcPts val="0"/>
              </a:spcAft>
              <a:buNone/>
            </a:pPr>
            <a:endParaRPr sz="1500" dirty="0">
              <a:latin typeface="Open Sans"/>
              <a:ea typeface="Open Sans"/>
              <a:cs typeface="Open Sans"/>
              <a:sym typeface="Open Sans"/>
            </a:endParaRPr>
          </a:p>
          <a:p>
            <a:pPr marL="457200" lvl="0" indent="0" algn="l" rtl="0">
              <a:lnSpc>
                <a:spcPct val="150000"/>
              </a:lnSpc>
              <a:spcBef>
                <a:spcPts val="1000"/>
              </a:spcBef>
              <a:spcAft>
                <a:spcPts val="0"/>
              </a:spcAft>
              <a:buNone/>
            </a:pPr>
            <a:endParaRPr dirty="0">
              <a:latin typeface="Open Sans"/>
              <a:ea typeface="Open Sans"/>
              <a:cs typeface="Open Sans"/>
              <a:sym typeface="Open Sans"/>
            </a:endParaRPr>
          </a:p>
          <a:p>
            <a:pPr marL="457200" lvl="0" indent="0" algn="l" rtl="0">
              <a:lnSpc>
                <a:spcPct val="150000"/>
              </a:lnSpc>
              <a:spcBef>
                <a:spcPts val="1000"/>
              </a:spcBef>
              <a:spcAft>
                <a:spcPts val="0"/>
              </a:spcAft>
              <a:buNone/>
            </a:pPr>
            <a:endParaRPr dirty="0">
              <a:latin typeface="Open Sans"/>
              <a:ea typeface="Open Sans"/>
              <a:cs typeface="Open Sans"/>
              <a:sym typeface="Open Sans"/>
            </a:endParaRPr>
          </a:p>
          <a:p>
            <a:pPr marL="0" lvl="0" indent="0" algn="l" rtl="0">
              <a:lnSpc>
                <a:spcPct val="150000"/>
              </a:lnSpc>
              <a:spcBef>
                <a:spcPts val="1000"/>
              </a:spcBef>
              <a:spcAft>
                <a:spcPts val="0"/>
              </a:spcAft>
              <a:buNone/>
            </a:pPr>
            <a:endParaRPr dirty="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5"/>
          <p:cNvPicPr preferRelativeResize="0"/>
          <p:nvPr/>
        </p:nvPicPr>
        <p:blipFill>
          <a:blip r:embed="rId3">
            <a:alphaModFix/>
          </a:blip>
          <a:stretch>
            <a:fillRect/>
          </a:stretch>
        </p:blipFill>
        <p:spPr>
          <a:xfrm>
            <a:off x="2539550" y="2264050"/>
            <a:ext cx="3963725" cy="2591225"/>
          </a:xfrm>
          <a:prstGeom prst="rect">
            <a:avLst/>
          </a:prstGeom>
          <a:noFill/>
          <a:ln>
            <a:noFill/>
          </a:ln>
        </p:spPr>
      </p:pic>
      <p:sp>
        <p:nvSpPr>
          <p:cNvPr id="290" name="Google Shape;290;p35"/>
          <p:cNvSpPr txBox="1">
            <a:spLocks noGrp="1"/>
          </p:cNvSpPr>
          <p:nvPr>
            <p:ph type="body" idx="1"/>
          </p:nvPr>
        </p:nvSpPr>
        <p:spPr>
          <a:xfrm>
            <a:off x="1260550" y="500250"/>
            <a:ext cx="7038900" cy="1469400"/>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GB" sz="1700" b="1">
                <a:solidFill>
                  <a:srgbClr val="8C7252"/>
                </a:solidFill>
                <a:latin typeface="Open Sans"/>
                <a:ea typeface="Open Sans"/>
                <a:cs typeface="Open Sans"/>
                <a:sym typeface="Open Sans"/>
              </a:rPr>
              <a:t>Expansion in Canada:</a:t>
            </a:r>
            <a:endParaRPr sz="1700" b="1">
              <a:solidFill>
                <a:srgbClr val="8C7252"/>
              </a:solidFill>
              <a:latin typeface="Open Sans"/>
              <a:ea typeface="Open Sans"/>
              <a:cs typeface="Open Sans"/>
              <a:sym typeface="Open Sans"/>
            </a:endParaRPr>
          </a:p>
          <a:p>
            <a:pPr marL="457200" lvl="0" indent="-323850" algn="l" rtl="0">
              <a:lnSpc>
                <a:spcPct val="150000"/>
              </a:lnSpc>
              <a:spcBef>
                <a:spcPts val="1000"/>
              </a:spcBef>
              <a:spcAft>
                <a:spcPts val="0"/>
              </a:spcAft>
              <a:buSzPts val="1500"/>
              <a:buFont typeface="Open Sans"/>
              <a:buChar char="❖"/>
            </a:pPr>
            <a:r>
              <a:rPr lang="en-GB" sz="1500">
                <a:latin typeface="Open Sans"/>
                <a:ea typeface="Open Sans"/>
                <a:cs typeface="Open Sans"/>
                <a:sym typeface="Open Sans"/>
              </a:rPr>
              <a:t>The average PPQ has been the highest for the Canadian market in the consumer and corporate segments in the span of four years.</a:t>
            </a:r>
            <a:endParaRPr sz="1500">
              <a:latin typeface="Open Sans"/>
              <a:ea typeface="Open Sans"/>
              <a:cs typeface="Open Sans"/>
              <a:sym typeface="Open Sans"/>
            </a:endParaRPr>
          </a:p>
          <a:p>
            <a:pPr marL="457200" lvl="0" indent="0" algn="l" rtl="0">
              <a:lnSpc>
                <a:spcPct val="150000"/>
              </a:lnSpc>
              <a:spcBef>
                <a:spcPts val="1000"/>
              </a:spcBef>
              <a:spcAft>
                <a:spcPts val="0"/>
              </a:spcAft>
              <a:buNone/>
            </a:pPr>
            <a:endParaRPr>
              <a:latin typeface="Open Sans"/>
              <a:ea typeface="Open Sans"/>
              <a:cs typeface="Open Sans"/>
              <a:sym typeface="Open Sans"/>
            </a:endParaRPr>
          </a:p>
          <a:p>
            <a:pPr marL="457200" lvl="0" indent="0" algn="l" rtl="0">
              <a:lnSpc>
                <a:spcPct val="150000"/>
              </a:lnSpc>
              <a:spcBef>
                <a:spcPts val="1000"/>
              </a:spcBef>
              <a:spcAft>
                <a:spcPts val="0"/>
              </a:spcAft>
              <a:buNone/>
            </a:pPr>
            <a:endParaRPr>
              <a:latin typeface="Open Sans"/>
              <a:ea typeface="Open Sans"/>
              <a:cs typeface="Open Sans"/>
              <a:sym typeface="Open Sans"/>
            </a:endParaRPr>
          </a:p>
          <a:p>
            <a:pPr marL="0" lvl="0" indent="0" algn="l" rtl="0">
              <a:lnSpc>
                <a:spcPct val="150000"/>
              </a:lnSpc>
              <a:spcBef>
                <a:spcPts val="1000"/>
              </a:spcBef>
              <a:spcAft>
                <a:spcPts val="0"/>
              </a:spcAft>
              <a:buNone/>
            </a:pP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body" idx="1"/>
          </p:nvPr>
        </p:nvSpPr>
        <p:spPr>
          <a:xfrm>
            <a:off x="1260550" y="500250"/>
            <a:ext cx="7038900" cy="3180300"/>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GB" sz="1700" b="1">
                <a:solidFill>
                  <a:srgbClr val="8C7252"/>
                </a:solidFill>
                <a:latin typeface="Open Sans"/>
                <a:ea typeface="Open Sans"/>
                <a:cs typeface="Open Sans"/>
                <a:sym typeface="Open Sans"/>
              </a:rPr>
              <a:t>Expansion in Canada:</a:t>
            </a:r>
            <a:endParaRPr sz="1700" b="1">
              <a:solidFill>
                <a:srgbClr val="8C7252"/>
              </a:solidFill>
              <a:latin typeface="Open Sans"/>
              <a:ea typeface="Open Sans"/>
              <a:cs typeface="Open Sans"/>
              <a:sym typeface="Open Sans"/>
            </a:endParaRPr>
          </a:p>
          <a:p>
            <a:pPr marL="457200" lvl="0" indent="-323850" algn="l" rtl="0">
              <a:lnSpc>
                <a:spcPct val="150000"/>
              </a:lnSpc>
              <a:spcBef>
                <a:spcPts val="1000"/>
              </a:spcBef>
              <a:spcAft>
                <a:spcPts val="0"/>
              </a:spcAft>
              <a:buSzPts val="1500"/>
              <a:buFont typeface="Open Sans"/>
              <a:buChar char="❖"/>
            </a:pPr>
            <a:r>
              <a:rPr lang="en-GB">
                <a:latin typeface="Open Sans"/>
                <a:ea typeface="Open Sans"/>
                <a:cs typeface="Open Sans"/>
                <a:sym typeface="Open Sans"/>
              </a:rPr>
              <a:t>All these show that there is a very high potential for expansion in the Canadian market. The trend also shows that there is scope for expansion in almost all customer segments and product categories.</a:t>
            </a:r>
            <a:endParaRPr sz="1500">
              <a:latin typeface="Open Sans"/>
              <a:ea typeface="Open Sans"/>
              <a:cs typeface="Open Sans"/>
              <a:sym typeface="Open Sans"/>
            </a:endParaRPr>
          </a:p>
          <a:p>
            <a:pPr marL="457200" lvl="0" indent="0" algn="l" rtl="0">
              <a:lnSpc>
                <a:spcPct val="150000"/>
              </a:lnSpc>
              <a:spcBef>
                <a:spcPts val="1000"/>
              </a:spcBef>
              <a:spcAft>
                <a:spcPts val="0"/>
              </a:spcAft>
              <a:buNone/>
            </a:pPr>
            <a:endParaRPr>
              <a:latin typeface="Open Sans"/>
              <a:ea typeface="Open Sans"/>
              <a:cs typeface="Open Sans"/>
              <a:sym typeface="Open Sans"/>
            </a:endParaRPr>
          </a:p>
          <a:p>
            <a:pPr marL="0" lvl="0" indent="0" algn="l" rtl="0">
              <a:lnSpc>
                <a:spcPct val="150000"/>
              </a:lnSpc>
              <a:spcBef>
                <a:spcPts val="1000"/>
              </a:spcBef>
              <a:spcAft>
                <a:spcPts val="0"/>
              </a:spcAft>
              <a:buNone/>
            </a:pPr>
            <a:endParaRPr>
              <a:latin typeface="Open Sans"/>
              <a:ea typeface="Open Sans"/>
              <a:cs typeface="Open Sans"/>
              <a:sym typeface="Open Sans"/>
            </a:endParaRPr>
          </a:p>
        </p:txBody>
      </p:sp>
      <p:pic>
        <p:nvPicPr>
          <p:cNvPr id="296" name="Google Shape;296;p36"/>
          <p:cNvPicPr preferRelativeResize="0"/>
          <p:nvPr/>
        </p:nvPicPr>
        <p:blipFill>
          <a:blip r:embed="rId3">
            <a:alphaModFix/>
          </a:blip>
          <a:stretch>
            <a:fillRect/>
          </a:stretch>
        </p:blipFill>
        <p:spPr>
          <a:xfrm>
            <a:off x="2930000" y="2488575"/>
            <a:ext cx="3284000" cy="2466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1296200" y="393750"/>
            <a:ext cx="7040100" cy="828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r>
              <a:rPr lang="en-GB" sz="3177" b="1" u="sng">
                <a:latin typeface="Arial"/>
                <a:ea typeface="Arial"/>
                <a:cs typeface="Arial"/>
                <a:sym typeface="Arial"/>
              </a:rPr>
              <a:t>Overview</a:t>
            </a:r>
            <a:endParaRPr sz="3177" b="1" u="sng">
              <a:latin typeface="Arial"/>
              <a:ea typeface="Arial"/>
              <a:cs typeface="Arial"/>
              <a:sym typeface="Arial"/>
            </a:endParaRPr>
          </a:p>
        </p:txBody>
      </p:sp>
      <p:sp>
        <p:nvSpPr>
          <p:cNvPr id="187" name="Google Shape;187;p19"/>
          <p:cNvSpPr txBox="1">
            <a:spLocks noGrp="1"/>
          </p:cNvSpPr>
          <p:nvPr>
            <p:ph type="body" idx="1"/>
          </p:nvPr>
        </p:nvSpPr>
        <p:spPr>
          <a:xfrm>
            <a:off x="1010550" y="1546050"/>
            <a:ext cx="7122900" cy="1326900"/>
          </a:xfrm>
          <a:prstGeom prst="rect">
            <a:avLst/>
          </a:prstGeom>
        </p:spPr>
        <p:txBody>
          <a:bodyPr spcFirstLastPara="1" wrap="square" lIns="91425" tIns="91425" rIns="91425" bIns="91425" anchor="t" anchorCtr="0">
            <a:noAutofit/>
          </a:bodyPr>
          <a:lstStyle/>
          <a:p>
            <a:pPr marL="0" lvl="0" indent="0" algn="just" rtl="0">
              <a:lnSpc>
                <a:spcPct val="150000"/>
              </a:lnSpc>
              <a:spcBef>
                <a:spcPts val="1000"/>
              </a:spcBef>
              <a:spcAft>
                <a:spcPts val="0"/>
              </a:spcAft>
              <a:buNone/>
            </a:pPr>
            <a:r>
              <a:rPr lang="en-GB">
                <a:latin typeface="Open Sans"/>
                <a:ea typeface="Open Sans"/>
                <a:cs typeface="Open Sans"/>
                <a:sym typeface="Open Sans"/>
              </a:rPr>
              <a:t>The Ecomstore is a large company that sells various products under various categories to customers around the globe. The company now wants to expand their horizons and make more profits and become a global behemoth. </a:t>
            </a:r>
            <a:endParaRPr>
              <a:latin typeface="Open Sans"/>
              <a:ea typeface="Open Sans"/>
              <a:cs typeface="Open Sans"/>
              <a:sym typeface="Open Sans"/>
            </a:endParaRPr>
          </a:p>
          <a:p>
            <a:pPr marL="0" lvl="0" indent="0" algn="just" rtl="0">
              <a:lnSpc>
                <a:spcPct val="150000"/>
              </a:lnSpc>
              <a:spcBef>
                <a:spcPts val="1000"/>
              </a:spcBef>
              <a:spcAft>
                <a:spcPts val="0"/>
              </a:spcAft>
              <a:buNone/>
            </a:pPr>
            <a:r>
              <a:rPr lang="en-GB">
                <a:latin typeface="Open Sans"/>
                <a:ea typeface="Open Sans"/>
                <a:cs typeface="Open Sans"/>
                <a:sym typeface="Open Sans"/>
              </a:rPr>
              <a:t>This data analysis includes the results of the statistical techniques used to identify correlations, trends, or patterns observed in the dataset containing various information about various orders received by the company over the last three years. The report aims to provide solutions for the company's goals of expanding its business and maximizing profits. </a:t>
            </a:r>
            <a:endParaRPr>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body" idx="1"/>
          </p:nvPr>
        </p:nvSpPr>
        <p:spPr>
          <a:xfrm>
            <a:off x="1243125" y="338775"/>
            <a:ext cx="7464900" cy="2752500"/>
          </a:xfrm>
          <a:prstGeom prst="rect">
            <a:avLst/>
          </a:prstGeom>
        </p:spPr>
        <p:txBody>
          <a:bodyPr spcFirstLastPara="1" wrap="square" lIns="91425" tIns="91425" rIns="91425" bIns="91425" anchor="t" anchorCtr="0">
            <a:normAutofit/>
          </a:bodyPr>
          <a:lstStyle/>
          <a:p>
            <a:pPr marL="0" lvl="0" indent="0" algn="l" rtl="0">
              <a:lnSpc>
                <a:spcPct val="150000"/>
              </a:lnSpc>
              <a:spcBef>
                <a:spcPts val="1000"/>
              </a:spcBef>
              <a:spcAft>
                <a:spcPts val="0"/>
              </a:spcAft>
              <a:buNone/>
            </a:pPr>
            <a:r>
              <a:rPr lang="en-GB" sz="1700" b="1">
                <a:solidFill>
                  <a:srgbClr val="8C7252"/>
                </a:solidFill>
                <a:latin typeface="Open Sans"/>
                <a:ea typeface="Open Sans"/>
                <a:cs typeface="Open Sans"/>
                <a:sym typeface="Open Sans"/>
              </a:rPr>
              <a:t>Better focus on African market:</a:t>
            </a:r>
            <a:endParaRPr>
              <a:latin typeface="Open Sans"/>
              <a:ea typeface="Open Sans"/>
              <a:cs typeface="Open Sans"/>
              <a:sym typeface="Open Sans"/>
            </a:endParaRPr>
          </a:p>
          <a:p>
            <a:pPr marL="457200" lvl="0" indent="-311150" algn="l" rtl="0">
              <a:lnSpc>
                <a:spcPct val="150000"/>
              </a:lnSpc>
              <a:spcBef>
                <a:spcPts val="1000"/>
              </a:spcBef>
              <a:spcAft>
                <a:spcPts val="0"/>
              </a:spcAft>
              <a:buSzPts val="1300"/>
              <a:buFont typeface="Open Sans"/>
              <a:buChar char="❖"/>
            </a:pPr>
            <a:r>
              <a:rPr lang="en-GB">
                <a:latin typeface="Open Sans"/>
                <a:ea typeface="Open Sans"/>
                <a:cs typeface="Open Sans"/>
                <a:sym typeface="Open Sans"/>
              </a:rPr>
              <a:t>The African market has almost the same customer base as the European and US markets, but its profits and sales are significantly lower. The gross profit ratio (GPR) has remained low and negative for the market. This shows that the Africa is currently very inefficient for company operations.</a:t>
            </a:r>
            <a:r>
              <a:rPr lang="en-GB" b="1">
                <a:latin typeface="Open Sans"/>
                <a:ea typeface="Open Sans"/>
                <a:cs typeface="Open Sans"/>
                <a:sym typeface="Open Sans"/>
              </a:rPr>
              <a:t>  This is also true for EMEA market</a:t>
            </a:r>
            <a:endParaRPr b="1">
              <a:latin typeface="Open Sans"/>
              <a:ea typeface="Open Sans"/>
              <a:cs typeface="Open Sans"/>
              <a:sym typeface="Open Sans"/>
            </a:endParaRPr>
          </a:p>
          <a:p>
            <a:pPr marL="457200" lvl="0" indent="0" algn="l" rtl="0">
              <a:lnSpc>
                <a:spcPct val="150000"/>
              </a:lnSpc>
              <a:spcBef>
                <a:spcPts val="1000"/>
              </a:spcBef>
              <a:spcAft>
                <a:spcPts val="0"/>
              </a:spcAft>
              <a:buNone/>
            </a:pPr>
            <a:endParaRPr>
              <a:latin typeface="Open Sans"/>
              <a:ea typeface="Open Sans"/>
              <a:cs typeface="Open Sans"/>
              <a:sym typeface="Open Sans"/>
            </a:endParaRPr>
          </a:p>
          <a:p>
            <a:pPr marL="457200" lvl="0" indent="-311150" algn="l" rtl="0">
              <a:lnSpc>
                <a:spcPct val="150000"/>
              </a:lnSpc>
              <a:spcBef>
                <a:spcPts val="1000"/>
              </a:spcBef>
              <a:spcAft>
                <a:spcPts val="0"/>
              </a:spcAft>
              <a:buSzPts val="1300"/>
              <a:buFont typeface="Open Sans"/>
              <a:buChar char="❖"/>
            </a:pPr>
            <a:endParaRPr>
              <a:latin typeface="Open Sans"/>
              <a:ea typeface="Open Sans"/>
              <a:cs typeface="Open Sans"/>
              <a:sym typeface="Open Sans"/>
            </a:endParaRPr>
          </a:p>
        </p:txBody>
      </p:sp>
      <p:pic>
        <p:nvPicPr>
          <p:cNvPr id="302" name="Google Shape;302;p37"/>
          <p:cNvPicPr preferRelativeResize="0"/>
          <p:nvPr/>
        </p:nvPicPr>
        <p:blipFill rotWithShape="1">
          <a:blip r:embed="rId3">
            <a:alphaModFix/>
          </a:blip>
          <a:srcRect t="1616" r="960" b="1616"/>
          <a:stretch/>
        </p:blipFill>
        <p:spPr>
          <a:xfrm>
            <a:off x="65425" y="2368825"/>
            <a:ext cx="3519350" cy="2752500"/>
          </a:xfrm>
          <a:prstGeom prst="rect">
            <a:avLst/>
          </a:prstGeom>
          <a:noFill/>
          <a:ln>
            <a:noFill/>
          </a:ln>
        </p:spPr>
      </p:pic>
      <p:pic>
        <p:nvPicPr>
          <p:cNvPr id="303" name="Google Shape;303;p37"/>
          <p:cNvPicPr preferRelativeResize="0"/>
          <p:nvPr/>
        </p:nvPicPr>
        <p:blipFill>
          <a:blip r:embed="rId4">
            <a:alphaModFix/>
          </a:blip>
          <a:stretch>
            <a:fillRect/>
          </a:stretch>
        </p:blipFill>
        <p:spPr>
          <a:xfrm>
            <a:off x="3786825" y="2368825"/>
            <a:ext cx="5166600" cy="2752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8"/>
          <p:cNvSpPr txBox="1">
            <a:spLocks noGrp="1"/>
          </p:cNvSpPr>
          <p:nvPr>
            <p:ph type="body" idx="1"/>
          </p:nvPr>
        </p:nvSpPr>
        <p:spPr>
          <a:xfrm>
            <a:off x="1252700" y="526300"/>
            <a:ext cx="7083600" cy="3952500"/>
          </a:xfrm>
          <a:prstGeom prst="rect">
            <a:avLst/>
          </a:prstGeom>
        </p:spPr>
        <p:txBody>
          <a:bodyPr spcFirstLastPara="1" wrap="square" lIns="91425" tIns="91425" rIns="91425" bIns="91425" anchor="t" anchorCtr="0">
            <a:normAutofit/>
          </a:bodyPr>
          <a:lstStyle/>
          <a:p>
            <a:pPr marL="0" lvl="0" indent="0" algn="l" rtl="0">
              <a:lnSpc>
                <a:spcPct val="150000"/>
              </a:lnSpc>
              <a:spcBef>
                <a:spcPts val="1000"/>
              </a:spcBef>
              <a:spcAft>
                <a:spcPts val="0"/>
              </a:spcAft>
              <a:buNone/>
            </a:pPr>
            <a:r>
              <a:rPr lang="en-GB" sz="1700" b="1">
                <a:solidFill>
                  <a:srgbClr val="8C7252"/>
                </a:solidFill>
                <a:latin typeface="Open Sans"/>
                <a:ea typeface="Open Sans"/>
                <a:cs typeface="Open Sans"/>
                <a:sym typeface="Open Sans"/>
              </a:rPr>
              <a:t>Better focus on African market:</a:t>
            </a:r>
            <a:endParaRPr sz="1700" b="1">
              <a:solidFill>
                <a:srgbClr val="8C7252"/>
              </a:solidFill>
              <a:latin typeface="Open Sans"/>
              <a:ea typeface="Open Sans"/>
              <a:cs typeface="Open Sans"/>
              <a:sym typeface="Open Sans"/>
            </a:endParaRPr>
          </a:p>
          <a:p>
            <a:pPr marL="457200" lvl="0" indent="-317500" algn="l" rtl="0">
              <a:lnSpc>
                <a:spcPct val="150000"/>
              </a:lnSpc>
              <a:spcBef>
                <a:spcPts val="1000"/>
              </a:spcBef>
              <a:spcAft>
                <a:spcPts val="0"/>
              </a:spcAft>
              <a:buSzPts val="1400"/>
              <a:buFont typeface="Open Sans"/>
              <a:buChar char="❖"/>
            </a:pPr>
            <a:r>
              <a:rPr lang="en-GB" sz="1400">
                <a:latin typeface="Open Sans"/>
                <a:ea typeface="Open Sans"/>
                <a:cs typeface="Open Sans"/>
                <a:sym typeface="Open Sans"/>
              </a:rPr>
              <a:t>However, the mean GPR and PPQ for African markets have increased over the span of three years, while they have remained constant or slightly increased in other markets, including EMEA.</a:t>
            </a:r>
            <a:endParaRPr sz="1400">
              <a:latin typeface="Open Sans"/>
              <a:ea typeface="Open Sans"/>
              <a:cs typeface="Open Sans"/>
              <a:sym typeface="Open Sans"/>
            </a:endParaRPr>
          </a:p>
          <a:p>
            <a:pPr marL="457200" lvl="0" indent="0" algn="l" rtl="0">
              <a:lnSpc>
                <a:spcPct val="150000"/>
              </a:lnSpc>
              <a:spcBef>
                <a:spcPts val="1000"/>
              </a:spcBef>
              <a:spcAft>
                <a:spcPts val="0"/>
              </a:spcAft>
              <a:buNone/>
            </a:pPr>
            <a:endParaRPr sz="1600"/>
          </a:p>
        </p:txBody>
      </p:sp>
      <p:pic>
        <p:nvPicPr>
          <p:cNvPr id="309" name="Google Shape;309;p38"/>
          <p:cNvPicPr preferRelativeResize="0"/>
          <p:nvPr/>
        </p:nvPicPr>
        <p:blipFill rotWithShape="1">
          <a:blip r:embed="rId3">
            <a:alphaModFix/>
          </a:blip>
          <a:srcRect l="1117"/>
          <a:stretch/>
        </p:blipFill>
        <p:spPr>
          <a:xfrm>
            <a:off x="116769" y="2263694"/>
            <a:ext cx="4351395" cy="2790825"/>
          </a:xfrm>
          <a:prstGeom prst="rect">
            <a:avLst/>
          </a:prstGeom>
          <a:noFill/>
          <a:ln>
            <a:noFill/>
          </a:ln>
        </p:spPr>
      </p:pic>
      <p:pic>
        <p:nvPicPr>
          <p:cNvPr id="310" name="Google Shape;310;p38"/>
          <p:cNvPicPr preferRelativeResize="0"/>
          <p:nvPr/>
        </p:nvPicPr>
        <p:blipFill>
          <a:blip r:embed="rId4">
            <a:alphaModFix/>
          </a:blip>
          <a:stretch>
            <a:fillRect/>
          </a:stretch>
        </p:blipFill>
        <p:spPr>
          <a:xfrm>
            <a:off x="4572000" y="2263693"/>
            <a:ext cx="4267200" cy="2790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9"/>
          <p:cNvSpPr txBox="1">
            <a:spLocks noGrp="1"/>
          </p:cNvSpPr>
          <p:nvPr>
            <p:ph type="body" idx="1"/>
          </p:nvPr>
        </p:nvSpPr>
        <p:spPr>
          <a:xfrm>
            <a:off x="1297500" y="743275"/>
            <a:ext cx="7038900" cy="3735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2000"/>
              <a:t>This shows that the African market, though currently inefficient, may have potential for growth and higher profits, similar to present day EU and US markets. </a:t>
            </a:r>
            <a:r>
              <a:rPr lang="en-GB" sz="2000" b="1"/>
              <a:t>Engaging the customer base and increasing the sales of product subcategories with high GPR and PPQ values will help achieve this.</a:t>
            </a:r>
            <a:r>
              <a:rPr lang="en-GB" sz="2000"/>
              <a:t> </a:t>
            </a:r>
            <a:endParaRPr sz="2000"/>
          </a:p>
          <a:p>
            <a:pPr marL="0" lvl="0" indent="0" algn="just" rtl="0">
              <a:spcBef>
                <a:spcPts val="1200"/>
              </a:spcBef>
              <a:spcAft>
                <a:spcPts val="0"/>
              </a:spcAft>
              <a:buNone/>
            </a:pPr>
            <a:endParaRPr sz="2000"/>
          </a:p>
          <a:p>
            <a:pPr marL="0" lvl="0" indent="0" algn="just" rtl="0">
              <a:spcBef>
                <a:spcPts val="1200"/>
              </a:spcBef>
              <a:spcAft>
                <a:spcPts val="1200"/>
              </a:spcAft>
              <a:buNone/>
            </a:pPr>
            <a:r>
              <a:rPr lang="en-GB" sz="2000"/>
              <a:t>But EMEA is expected to remain inefficient, despite still generating profits for the company. The company should remain vigilant regarding the EMEA market.</a:t>
            </a:r>
            <a:endParaRPr sz="2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body" idx="1"/>
          </p:nvPr>
        </p:nvSpPr>
        <p:spPr>
          <a:xfrm>
            <a:off x="1187475" y="297950"/>
            <a:ext cx="7149000" cy="4180800"/>
          </a:xfrm>
          <a:prstGeom prst="rect">
            <a:avLst/>
          </a:prstGeom>
        </p:spPr>
        <p:txBody>
          <a:bodyPr spcFirstLastPara="1" wrap="square" lIns="91425" tIns="91425" rIns="91425" bIns="91425" anchor="t" anchorCtr="0">
            <a:normAutofit/>
          </a:bodyPr>
          <a:lstStyle/>
          <a:p>
            <a:pPr marL="0" lvl="0" indent="0" algn="l" rtl="0">
              <a:lnSpc>
                <a:spcPct val="150000"/>
              </a:lnSpc>
              <a:spcBef>
                <a:spcPts val="1000"/>
              </a:spcBef>
              <a:spcAft>
                <a:spcPts val="0"/>
              </a:spcAft>
              <a:buNone/>
            </a:pPr>
            <a:r>
              <a:rPr lang="en-GB" sz="1700" b="1">
                <a:solidFill>
                  <a:srgbClr val="8C7252"/>
                </a:solidFill>
                <a:latin typeface="Open Sans"/>
                <a:ea typeface="Open Sans"/>
                <a:cs typeface="Open Sans"/>
                <a:sym typeface="Open Sans"/>
              </a:rPr>
              <a:t>Segment-wise focus on certain categories of products:</a:t>
            </a:r>
            <a:endParaRPr sz="1700" b="1">
              <a:solidFill>
                <a:srgbClr val="8C7252"/>
              </a:solidFill>
              <a:latin typeface="Open Sans"/>
              <a:ea typeface="Open Sans"/>
              <a:cs typeface="Open Sans"/>
              <a:sym typeface="Open Sans"/>
            </a:endParaRPr>
          </a:p>
          <a:p>
            <a:pPr marL="457200" lvl="0" indent="-323850" algn="l" rtl="0">
              <a:lnSpc>
                <a:spcPct val="150000"/>
              </a:lnSpc>
              <a:spcBef>
                <a:spcPts val="1000"/>
              </a:spcBef>
              <a:spcAft>
                <a:spcPts val="0"/>
              </a:spcAft>
              <a:buSzPts val="1500"/>
              <a:buFont typeface="Open Sans"/>
              <a:buChar char="❖"/>
            </a:pPr>
            <a:r>
              <a:rPr lang="en-GB" sz="1500">
                <a:latin typeface="Open Sans"/>
                <a:ea typeface="Open Sans"/>
                <a:cs typeface="Open Sans"/>
                <a:sym typeface="Open Sans"/>
              </a:rPr>
              <a:t>The mean GPR, NPR and PPQ of the </a:t>
            </a:r>
            <a:r>
              <a:rPr lang="en-GB" sz="1500" b="1">
                <a:latin typeface="Open Sans"/>
                <a:ea typeface="Open Sans"/>
                <a:cs typeface="Open Sans"/>
                <a:sym typeface="Open Sans"/>
              </a:rPr>
              <a:t>Home Office</a:t>
            </a:r>
            <a:r>
              <a:rPr lang="en-GB" sz="1500">
                <a:latin typeface="Open Sans"/>
                <a:ea typeface="Open Sans"/>
                <a:cs typeface="Open Sans"/>
                <a:sym typeface="Open Sans"/>
              </a:rPr>
              <a:t> </a:t>
            </a:r>
            <a:r>
              <a:rPr lang="en-GB" sz="1500" i="1">
                <a:latin typeface="Open Sans"/>
                <a:ea typeface="Open Sans"/>
                <a:cs typeface="Open Sans"/>
                <a:sym typeface="Open Sans"/>
              </a:rPr>
              <a:t>segment have shown a significant increase over the past three years. </a:t>
            </a:r>
            <a:r>
              <a:rPr lang="en-GB" sz="1500">
                <a:latin typeface="Open Sans"/>
                <a:ea typeface="Open Sans"/>
                <a:cs typeface="Open Sans"/>
                <a:sym typeface="Open Sans"/>
              </a:rPr>
              <a:t>As there is a lower consumer base in this segment, these stats show this segment offers a good scope of expansion in all the markets.</a:t>
            </a:r>
            <a:endParaRPr sz="1500">
              <a:latin typeface="Open Sans"/>
              <a:ea typeface="Open Sans"/>
              <a:cs typeface="Open Sans"/>
              <a:sym typeface="Open Sans"/>
            </a:endParaRPr>
          </a:p>
          <a:p>
            <a:pPr marL="0" lvl="0" indent="0" algn="l" rtl="0">
              <a:spcBef>
                <a:spcPts val="0"/>
              </a:spcBef>
              <a:spcAft>
                <a:spcPts val="1200"/>
              </a:spcAft>
              <a:buNone/>
            </a:pPr>
            <a:endParaRPr sz="1500"/>
          </a:p>
        </p:txBody>
      </p:sp>
      <p:pic>
        <p:nvPicPr>
          <p:cNvPr id="321" name="Google Shape;321;p40"/>
          <p:cNvPicPr preferRelativeResize="0"/>
          <p:nvPr/>
        </p:nvPicPr>
        <p:blipFill>
          <a:blip r:embed="rId3">
            <a:alphaModFix/>
          </a:blip>
          <a:stretch>
            <a:fillRect/>
          </a:stretch>
        </p:blipFill>
        <p:spPr>
          <a:xfrm>
            <a:off x="339181" y="2503295"/>
            <a:ext cx="4035575" cy="2541675"/>
          </a:xfrm>
          <a:prstGeom prst="rect">
            <a:avLst/>
          </a:prstGeom>
          <a:noFill/>
          <a:ln>
            <a:noFill/>
          </a:ln>
        </p:spPr>
      </p:pic>
      <p:pic>
        <p:nvPicPr>
          <p:cNvPr id="322" name="Google Shape;322;p40"/>
          <p:cNvPicPr preferRelativeResize="0"/>
          <p:nvPr/>
        </p:nvPicPr>
        <p:blipFill rotWithShape="1">
          <a:blip r:embed="rId4">
            <a:alphaModFix/>
          </a:blip>
          <a:srcRect l="1117"/>
          <a:stretch/>
        </p:blipFill>
        <p:spPr>
          <a:xfrm>
            <a:off x="4667291" y="2475594"/>
            <a:ext cx="4082126" cy="2597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1"/>
          <p:cNvSpPr txBox="1">
            <a:spLocks noGrp="1"/>
          </p:cNvSpPr>
          <p:nvPr>
            <p:ph type="body" idx="1"/>
          </p:nvPr>
        </p:nvSpPr>
        <p:spPr>
          <a:xfrm>
            <a:off x="1188750" y="382275"/>
            <a:ext cx="7132200" cy="29112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1000"/>
              </a:spcBef>
              <a:spcAft>
                <a:spcPts val="0"/>
              </a:spcAft>
              <a:buSzPts val="1500"/>
              <a:buFont typeface="Open Sans"/>
              <a:buChar char="❖"/>
            </a:pPr>
            <a:r>
              <a:rPr lang="en-GB" sz="1500" dirty="0">
                <a:latin typeface="Open Sans"/>
                <a:ea typeface="Open Sans"/>
                <a:cs typeface="Open Sans"/>
                <a:sym typeface="Open Sans"/>
              </a:rPr>
              <a:t>The PPQ and GPR have shown a declining trend over the last three years for the </a:t>
            </a:r>
            <a:r>
              <a:rPr lang="en-GB" sz="1500" b="1" dirty="0">
                <a:latin typeface="Open Sans"/>
                <a:ea typeface="Open Sans"/>
                <a:cs typeface="Open Sans"/>
                <a:sym typeface="Open Sans"/>
              </a:rPr>
              <a:t>corporate segment</a:t>
            </a:r>
            <a:r>
              <a:rPr lang="en-GB" sz="1500" dirty="0">
                <a:latin typeface="Open Sans"/>
                <a:ea typeface="Open Sans"/>
                <a:cs typeface="Open Sans"/>
                <a:sym typeface="Open Sans"/>
              </a:rPr>
              <a:t>. This may lead to reduced profits and even losses in the future. Thus there is a need to be vigilant here and try expanding in other two segments.</a:t>
            </a:r>
            <a:endParaRPr sz="1500" dirty="0"/>
          </a:p>
        </p:txBody>
      </p:sp>
      <p:pic>
        <p:nvPicPr>
          <p:cNvPr id="328" name="Google Shape;328;p41"/>
          <p:cNvPicPr preferRelativeResize="0"/>
          <p:nvPr/>
        </p:nvPicPr>
        <p:blipFill>
          <a:blip r:embed="rId3">
            <a:alphaModFix/>
          </a:blip>
          <a:stretch>
            <a:fillRect/>
          </a:stretch>
        </p:blipFill>
        <p:spPr>
          <a:xfrm>
            <a:off x="2172600" y="2033625"/>
            <a:ext cx="5105250" cy="29897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body" idx="1"/>
          </p:nvPr>
        </p:nvSpPr>
        <p:spPr>
          <a:xfrm>
            <a:off x="1297500" y="936575"/>
            <a:ext cx="7038900" cy="3542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4" name="Google Shape;334;p42"/>
          <p:cNvPicPr preferRelativeResize="0"/>
          <p:nvPr/>
        </p:nvPicPr>
        <p:blipFill>
          <a:blip r:embed="rId3">
            <a:alphaModFix/>
          </a:blip>
          <a:stretch>
            <a:fillRect/>
          </a:stretch>
        </p:blipFill>
        <p:spPr>
          <a:xfrm>
            <a:off x="193375" y="827525"/>
            <a:ext cx="8772725" cy="3651150"/>
          </a:xfrm>
          <a:prstGeom prst="rect">
            <a:avLst/>
          </a:prstGeom>
          <a:noFill/>
          <a:ln>
            <a:noFill/>
          </a:ln>
        </p:spPr>
      </p:pic>
      <p:sp>
        <p:nvSpPr>
          <p:cNvPr id="335" name="Google Shape;335;p42"/>
          <p:cNvSpPr txBox="1"/>
          <p:nvPr/>
        </p:nvSpPr>
        <p:spPr>
          <a:xfrm>
            <a:off x="4572000" y="2957025"/>
            <a:ext cx="3550200" cy="8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FF0000"/>
                </a:solidFill>
                <a:latin typeface="Lato"/>
                <a:ea typeface="Lato"/>
                <a:cs typeface="Lato"/>
                <a:sym typeface="Lato"/>
              </a:rPr>
              <a:t>The company is advised not to sell tables, or to sell only those brands where they don't encounter losses, especially in the markets of the US, APAC and EU, where losses are considerably high.</a:t>
            </a:r>
            <a:endParaRPr sz="1200">
              <a:solidFill>
                <a:srgbClr val="FF0000"/>
              </a:solidFill>
              <a:latin typeface="Lato"/>
              <a:ea typeface="Lato"/>
              <a:cs typeface="Lato"/>
              <a:sym typeface="Lato"/>
            </a:endParaRPr>
          </a:p>
          <a:p>
            <a:pPr marL="0" lvl="0" indent="0" algn="l" rtl="0">
              <a:spcBef>
                <a:spcPts val="0"/>
              </a:spcBef>
              <a:spcAft>
                <a:spcPts val="0"/>
              </a:spcAft>
              <a:buNone/>
            </a:pPr>
            <a:endParaRPr sz="1300">
              <a:solidFill>
                <a:schemeClr val="dk1"/>
              </a:solidFill>
              <a:latin typeface="Lato"/>
              <a:ea typeface="Lato"/>
              <a:cs typeface="Lato"/>
              <a:sym typeface="Lato"/>
            </a:endParaRPr>
          </a:p>
          <a:p>
            <a:pPr marL="0" lvl="0" indent="0" algn="l" rtl="0">
              <a:spcBef>
                <a:spcPts val="0"/>
              </a:spcBef>
              <a:spcAft>
                <a:spcPts val="0"/>
              </a:spcAft>
              <a:buNone/>
            </a:pPr>
            <a:endParaRPr sz="1300">
              <a:solidFill>
                <a:schemeClr val="dk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3"/>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Team:</a:t>
            </a:r>
            <a:endParaRPr b="0"/>
          </a:p>
        </p:txBody>
      </p:sp>
      <p:sp>
        <p:nvSpPr>
          <p:cNvPr id="341" name="Google Shape;341;p43"/>
          <p:cNvSpPr txBox="1">
            <a:spLocks noGrp="1"/>
          </p:cNvSpPr>
          <p:nvPr>
            <p:ph type="body" idx="1"/>
          </p:nvPr>
        </p:nvSpPr>
        <p:spPr>
          <a:xfrm>
            <a:off x="721250" y="2168325"/>
            <a:ext cx="2207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800"/>
              <a:t>DATA DETECTIVES</a:t>
            </a:r>
            <a:endParaRPr sz="1800"/>
          </a:p>
        </p:txBody>
      </p:sp>
      <p:sp>
        <p:nvSpPr>
          <p:cNvPr id="342" name="Google Shape;342;p43"/>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Devanand </a:t>
            </a:r>
            <a:endParaRPr>
              <a:solidFill>
                <a:srgbClr val="FFFFFF"/>
              </a:solidFill>
            </a:endParaRPr>
          </a:p>
        </p:txBody>
      </p:sp>
      <p:sp>
        <p:nvSpPr>
          <p:cNvPr id="343" name="Google Shape;343;p43"/>
          <p:cNvSpPr txBox="1"/>
          <p:nvPr/>
        </p:nvSpPr>
        <p:spPr>
          <a:xfrm>
            <a:off x="5230277"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 b="1">
              <a:solidFill>
                <a:srgbClr val="FFFFFF"/>
              </a:solidFill>
            </a:endParaRPr>
          </a:p>
        </p:txBody>
      </p:sp>
      <p:sp>
        <p:nvSpPr>
          <p:cNvPr id="344" name="Google Shape;344;p43"/>
          <p:cNvSpPr txBox="1"/>
          <p:nvPr/>
        </p:nvSpPr>
        <p:spPr>
          <a:xfrm>
            <a:off x="5552826" y="3960775"/>
            <a:ext cx="11985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Vikas</a:t>
            </a:r>
            <a:endParaRPr>
              <a:solidFill>
                <a:srgbClr val="FFFFFF"/>
              </a:solidFill>
            </a:endParaRPr>
          </a:p>
        </p:txBody>
      </p:sp>
      <p:sp>
        <p:nvSpPr>
          <p:cNvPr id="345" name="Google Shape;345;p43"/>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Gouri </a:t>
            </a:r>
            <a:endParaRPr>
              <a:solidFill>
                <a:srgbClr val="FFFFFF"/>
              </a:solidFill>
            </a:endParaRPr>
          </a:p>
        </p:txBody>
      </p:sp>
      <p:pic>
        <p:nvPicPr>
          <p:cNvPr id="346" name="Google Shape;346;p43"/>
          <p:cNvPicPr preferRelativeResize="0"/>
          <p:nvPr/>
        </p:nvPicPr>
        <p:blipFill>
          <a:blip r:embed="rId3">
            <a:alphaModFix/>
          </a:blip>
          <a:stretch>
            <a:fillRect/>
          </a:stretch>
        </p:blipFill>
        <p:spPr>
          <a:xfrm>
            <a:off x="3041725" y="1318650"/>
            <a:ext cx="1999377" cy="2665841"/>
          </a:xfrm>
          <a:prstGeom prst="rect">
            <a:avLst/>
          </a:prstGeom>
          <a:noFill/>
          <a:ln>
            <a:noFill/>
          </a:ln>
        </p:spPr>
      </p:pic>
      <p:pic>
        <p:nvPicPr>
          <p:cNvPr id="347" name="Google Shape;347;p43"/>
          <p:cNvPicPr preferRelativeResize="0"/>
          <p:nvPr/>
        </p:nvPicPr>
        <p:blipFill rotWithShape="1">
          <a:blip r:embed="rId4">
            <a:alphaModFix/>
          </a:blip>
          <a:srcRect t="4481" r="41072" b="21069"/>
          <a:stretch/>
        </p:blipFill>
        <p:spPr>
          <a:xfrm>
            <a:off x="5100450" y="1318650"/>
            <a:ext cx="1650826" cy="2670702"/>
          </a:xfrm>
          <a:prstGeom prst="rect">
            <a:avLst/>
          </a:prstGeom>
          <a:noFill/>
          <a:ln>
            <a:noFill/>
          </a:ln>
        </p:spPr>
      </p:pic>
      <p:pic>
        <p:nvPicPr>
          <p:cNvPr id="348" name="Google Shape;348;p43"/>
          <p:cNvPicPr preferRelativeResize="0"/>
          <p:nvPr/>
        </p:nvPicPr>
        <p:blipFill rotWithShape="1">
          <a:blip r:embed="rId5">
            <a:alphaModFix/>
          </a:blip>
          <a:srcRect l="13588" t="1666" r="2736" b="4718"/>
          <a:stretch/>
        </p:blipFill>
        <p:spPr>
          <a:xfrm>
            <a:off x="6835325" y="1318650"/>
            <a:ext cx="2281950" cy="2665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0"/>
          <p:cNvSpPr txBox="1">
            <a:spLocks noGrp="1"/>
          </p:cNvSpPr>
          <p:nvPr>
            <p:ph type="title"/>
          </p:nvPr>
        </p:nvSpPr>
        <p:spPr>
          <a:xfrm>
            <a:off x="1297500" y="689425"/>
            <a:ext cx="7038900" cy="618300"/>
          </a:xfrm>
          <a:prstGeom prst="rect">
            <a:avLst/>
          </a:prstGeom>
        </p:spPr>
        <p:txBody>
          <a:bodyPr spcFirstLastPara="1" wrap="square" lIns="91425" tIns="91425" rIns="91425" bIns="91425" anchor="t" anchorCtr="0">
            <a:noAutofit/>
          </a:bodyPr>
          <a:lstStyle/>
          <a:p>
            <a:pPr marL="0" lvl="0" indent="0" algn="just" rtl="0">
              <a:lnSpc>
                <a:spcPct val="150000"/>
              </a:lnSpc>
              <a:spcBef>
                <a:spcPts val="1000"/>
              </a:spcBef>
              <a:spcAft>
                <a:spcPts val="0"/>
              </a:spcAft>
              <a:buNone/>
            </a:pPr>
            <a:r>
              <a:rPr lang="en-GB" sz="2850" b="1" u="sng">
                <a:latin typeface="Arial"/>
                <a:ea typeface="Arial"/>
                <a:cs typeface="Arial"/>
                <a:sym typeface="Arial"/>
              </a:rPr>
              <a:t>Customer Base</a:t>
            </a:r>
            <a:endParaRPr sz="2850" b="1" u="sng">
              <a:latin typeface="Arial"/>
              <a:ea typeface="Arial"/>
              <a:cs typeface="Arial"/>
              <a:sym typeface="Arial"/>
            </a:endParaRPr>
          </a:p>
        </p:txBody>
      </p:sp>
      <p:sp>
        <p:nvSpPr>
          <p:cNvPr id="193" name="Google Shape;193;p20"/>
          <p:cNvSpPr txBox="1">
            <a:spLocks noGrp="1"/>
          </p:cNvSpPr>
          <p:nvPr>
            <p:ph type="body" idx="1"/>
          </p:nvPr>
        </p:nvSpPr>
        <p:spPr>
          <a:xfrm>
            <a:off x="4917325" y="1307725"/>
            <a:ext cx="3419100" cy="3503100"/>
          </a:xfrm>
          <a:prstGeom prst="rect">
            <a:avLst/>
          </a:prstGeom>
        </p:spPr>
        <p:txBody>
          <a:bodyPr spcFirstLastPara="1" wrap="square" lIns="91425" tIns="91425" rIns="91425" bIns="91425" anchor="t" anchorCtr="0">
            <a:normAutofit/>
          </a:bodyPr>
          <a:lstStyle/>
          <a:p>
            <a:pPr marL="0" lvl="0" indent="0" algn="just" rtl="0">
              <a:lnSpc>
                <a:spcPct val="150000"/>
              </a:lnSpc>
              <a:spcBef>
                <a:spcPts val="1000"/>
              </a:spcBef>
              <a:spcAft>
                <a:spcPts val="0"/>
              </a:spcAft>
              <a:buNone/>
            </a:pPr>
            <a:r>
              <a:rPr lang="en-GB" sz="1600">
                <a:latin typeface="Open Sans"/>
                <a:ea typeface="Open Sans"/>
                <a:cs typeface="Open Sans"/>
                <a:sym typeface="Open Sans"/>
              </a:rPr>
              <a:t>Over the last four years, the company has seen a slow but steady growth of its customer base, gaining almost</a:t>
            </a:r>
            <a:r>
              <a:rPr lang="en-GB" sz="1600" b="1">
                <a:latin typeface="Open Sans"/>
                <a:ea typeface="Open Sans"/>
                <a:cs typeface="Open Sans"/>
                <a:sym typeface="Open Sans"/>
              </a:rPr>
              <a:t> 95 unique customers each year</a:t>
            </a:r>
            <a:r>
              <a:rPr lang="en-GB" sz="1600">
                <a:latin typeface="Open Sans"/>
                <a:ea typeface="Open Sans"/>
                <a:cs typeface="Open Sans"/>
                <a:sym typeface="Open Sans"/>
              </a:rPr>
              <a:t> over the timeframe of three years. The company currently has </a:t>
            </a:r>
            <a:r>
              <a:rPr lang="en-GB" sz="1600" b="1">
                <a:latin typeface="Open Sans"/>
                <a:ea typeface="Open Sans"/>
                <a:cs typeface="Open Sans"/>
                <a:sym typeface="Open Sans"/>
              </a:rPr>
              <a:t>1590</a:t>
            </a:r>
            <a:r>
              <a:rPr lang="en-GB" sz="1600">
                <a:latin typeface="Open Sans"/>
                <a:ea typeface="Open Sans"/>
                <a:cs typeface="Open Sans"/>
                <a:sym typeface="Open Sans"/>
              </a:rPr>
              <a:t> customers with different demographic backgrounds.</a:t>
            </a:r>
            <a:endParaRPr sz="1800"/>
          </a:p>
        </p:txBody>
      </p:sp>
      <p:pic>
        <p:nvPicPr>
          <p:cNvPr id="194" name="Google Shape;194;p20"/>
          <p:cNvPicPr preferRelativeResize="0"/>
          <p:nvPr/>
        </p:nvPicPr>
        <p:blipFill rotWithShape="1">
          <a:blip r:embed="rId3">
            <a:alphaModFix/>
          </a:blip>
          <a:srcRect r="960"/>
          <a:stretch/>
        </p:blipFill>
        <p:spPr>
          <a:xfrm>
            <a:off x="621050" y="1580313"/>
            <a:ext cx="3950950" cy="2957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1"/>
          <p:cNvSpPr txBox="1">
            <a:spLocks noGrp="1"/>
          </p:cNvSpPr>
          <p:nvPr>
            <p:ph type="body" idx="1"/>
          </p:nvPr>
        </p:nvSpPr>
        <p:spPr>
          <a:xfrm>
            <a:off x="328425" y="3255725"/>
            <a:ext cx="8068800" cy="1576800"/>
          </a:xfrm>
          <a:prstGeom prst="rect">
            <a:avLst/>
          </a:prstGeom>
        </p:spPr>
        <p:txBody>
          <a:bodyPr spcFirstLastPara="1" wrap="square" lIns="91425" tIns="91425" rIns="91425" bIns="91425" anchor="t" anchorCtr="0">
            <a:noAutofit/>
          </a:bodyPr>
          <a:lstStyle/>
          <a:p>
            <a:pPr marL="0" lvl="0" indent="0" algn="just" rtl="0">
              <a:lnSpc>
                <a:spcPct val="150000"/>
              </a:lnSpc>
              <a:spcBef>
                <a:spcPts val="1000"/>
              </a:spcBef>
              <a:spcAft>
                <a:spcPts val="0"/>
              </a:spcAft>
              <a:buNone/>
            </a:pPr>
            <a:r>
              <a:rPr lang="en-GB" sz="1400">
                <a:latin typeface="Open Sans"/>
                <a:ea typeface="Open Sans"/>
                <a:cs typeface="Open Sans"/>
                <a:sym typeface="Open Sans"/>
              </a:rPr>
              <a:t>The company has an almost equal customer base in different markets. However, The </a:t>
            </a:r>
            <a:r>
              <a:rPr lang="en-GB" sz="1400" b="1" i="1">
                <a:latin typeface="Open Sans"/>
                <a:ea typeface="Open Sans"/>
                <a:cs typeface="Open Sans"/>
                <a:sym typeface="Open Sans"/>
              </a:rPr>
              <a:t>Canada Market as an exception has a significantly low customer base. The consumer base in the Canadian market has remained low and stagnant over the past three years, </a:t>
            </a:r>
            <a:r>
              <a:rPr lang="en-GB" sz="1400">
                <a:latin typeface="Open Sans"/>
                <a:ea typeface="Open Sans"/>
                <a:cs typeface="Open Sans"/>
                <a:sym typeface="Open Sans"/>
              </a:rPr>
              <a:t>whereas a positive trend can be seen in the markets of Africa, EMEA, US, EU, and APAC. However, an unsteady trend is observed for the LATAM market.</a:t>
            </a:r>
            <a:endParaRPr sz="1400" b="1" i="1">
              <a:latin typeface="Open Sans"/>
              <a:ea typeface="Open Sans"/>
              <a:cs typeface="Open Sans"/>
              <a:sym typeface="Open Sans"/>
            </a:endParaRPr>
          </a:p>
          <a:p>
            <a:pPr marL="0" lvl="0" indent="0" algn="l" rtl="0">
              <a:spcBef>
                <a:spcPts val="0"/>
              </a:spcBef>
              <a:spcAft>
                <a:spcPts val="1200"/>
              </a:spcAft>
              <a:buNone/>
            </a:pPr>
            <a:endParaRPr sz="1400"/>
          </a:p>
        </p:txBody>
      </p:sp>
      <p:pic>
        <p:nvPicPr>
          <p:cNvPr id="200" name="Google Shape;200;p21"/>
          <p:cNvPicPr preferRelativeResize="0"/>
          <p:nvPr/>
        </p:nvPicPr>
        <p:blipFill rotWithShape="1">
          <a:blip r:embed="rId3">
            <a:alphaModFix/>
          </a:blip>
          <a:srcRect t="1616" r="960" b="1616"/>
          <a:stretch/>
        </p:blipFill>
        <p:spPr>
          <a:xfrm>
            <a:off x="214525" y="206050"/>
            <a:ext cx="4235200" cy="2920950"/>
          </a:xfrm>
          <a:prstGeom prst="rect">
            <a:avLst/>
          </a:prstGeom>
          <a:noFill/>
          <a:ln>
            <a:noFill/>
          </a:ln>
        </p:spPr>
      </p:pic>
      <p:pic>
        <p:nvPicPr>
          <p:cNvPr id="201" name="Google Shape;201;p21"/>
          <p:cNvPicPr preferRelativeResize="0"/>
          <p:nvPr/>
        </p:nvPicPr>
        <p:blipFill rotWithShape="1">
          <a:blip r:embed="rId4">
            <a:alphaModFix/>
          </a:blip>
          <a:srcRect l="803" b="1729"/>
          <a:stretch/>
        </p:blipFill>
        <p:spPr>
          <a:xfrm>
            <a:off x="4572000" y="206050"/>
            <a:ext cx="4441064" cy="2920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2"/>
          <p:cNvSpPr txBox="1">
            <a:spLocks noGrp="1"/>
          </p:cNvSpPr>
          <p:nvPr>
            <p:ph type="title"/>
          </p:nvPr>
        </p:nvSpPr>
        <p:spPr>
          <a:xfrm>
            <a:off x="1297475" y="722050"/>
            <a:ext cx="7038900" cy="585900"/>
          </a:xfrm>
          <a:prstGeom prst="rect">
            <a:avLst/>
          </a:prstGeom>
        </p:spPr>
        <p:txBody>
          <a:bodyPr spcFirstLastPara="1" wrap="square" lIns="91425" tIns="91425" rIns="91425" bIns="91425" anchor="t" anchorCtr="0">
            <a:noAutofit/>
          </a:bodyPr>
          <a:lstStyle/>
          <a:p>
            <a:pPr marL="0" lvl="0" indent="0" algn="just" rtl="0">
              <a:lnSpc>
                <a:spcPct val="150000"/>
              </a:lnSpc>
              <a:spcBef>
                <a:spcPts val="1000"/>
              </a:spcBef>
              <a:spcAft>
                <a:spcPts val="0"/>
              </a:spcAft>
              <a:buNone/>
            </a:pPr>
            <a:r>
              <a:rPr lang="en-GB" sz="2850" b="1" u="sng">
                <a:latin typeface="Open Sans"/>
                <a:ea typeface="Open Sans"/>
                <a:cs typeface="Open Sans"/>
                <a:sym typeface="Open Sans"/>
              </a:rPr>
              <a:t>Sales Analysis</a:t>
            </a:r>
            <a:endParaRPr sz="2850" u="sng"/>
          </a:p>
        </p:txBody>
      </p:sp>
      <p:sp>
        <p:nvSpPr>
          <p:cNvPr id="207" name="Google Shape;207;p22"/>
          <p:cNvSpPr txBox="1">
            <a:spLocks noGrp="1"/>
          </p:cNvSpPr>
          <p:nvPr>
            <p:ph type="body" idx="1"/>
          </p:nvPr>
        </p:nvSpPr>
        <p:spPr>
          <a:xfrm>
            <a:off x="4862950" y="1607875"/>
            <a:ext cx="3473400" cy="2870700"/>
          </a:xfrm>
          <a:prstGeom prst="rect">
            <a:avLst/>
          </a:prstGeom>
        </p:spPr>
        <p:txBody>
          <a:bodyPr spcFirstLastPara="1" wrap="square" lIns="91425" tIns="91425" rIns="91425" bIns="91425" anchor="t" anchorCtr="0">
            <a:normAutofit/>
          </a:bodyPr>
          <a:lstStyle/>
          <a:p>
            <a:pPr marL="0" lvl="0" indent="0" algn="l" rtl="0">
              <a:lnSpc>
                <a:spcPct val="150000"/>
              </a:lnSpc>
              <a:spcBef>
                <a:spcPts val="1000"/>
              </a:spcBef>
              <a:spcAft>
                <a:spcPts val="0"/>
              </a:spcAft>
              <a:buNone/>
            </a:pPr>
            <a:r>
              <a:rPr lang="en-GB" sz="1600">
                <a:latin typeface="Open Sans"/>
                <a:ea typeface="Open Sans"/>
                <a:cs typeface="Open Sans"/>
                <a:sym typeface="Open Sans"/>
              </a:rPr>
              <a:t>The company has experienced significant growth in its sales over the past three years. The growth has remained steady and constant and possibly results from a similar trend in its customer base.</a:t>
            </a:r>
            <a:endParaRPr sz="1600">
              <a:latin typeface="Open Sans"/>
              <a:ea typeface="Open Sans"/>
              <a:cs typeface="Open Sans"/>
              <a:sym typeface="Open Sans"/>
            </a:endParaRPr>
          </a:p>
          <a:p>
            <a:pPr marL="0" lvl="0" indent="0" algn="l" rtl="0">
              <a:spcBef>
                <a:spcPts val="0"/>
              </a:spcBef>
              <a:spcAft>
                <a:spcPts val="1200"/>
              </a:spcAft>
              <a:buNone/>
            </a:pPr>
            <a:endParaRPr/>
          </a:p>
        </p:txBody>
      </p:sp>
      <p:pic>
        <p:nvPicPr>
          <p:cNvPr id="208" name="Google Shape;208;p22"/>
          <p:cNvPicPr preferRelativeResize="0"/>
          <p:nvPr/>
        </p:nvPicPr>
        <p:blipFill>
          <a:blip r:embed="rId3">
            <a:alphaModFix/>
          </a:blip>
          <a:stretch>
            <a:fillRect/>
          </a:stretch>
        </p:blipFill>
        <p:spPr>
          <a:xfrm>
            <a:off x="380775" y="1607875"/>
            <a:ext cx="4191225" cy="3088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3"/>
          <p:cNvPicPr preferRelativeResize="0"/>
          <p:nvPr/>
        </p:nvPicPr>
        <p:blipFill>
          <a:blip r:embed="rId3">
            <a:alphaModFix/>
          </a:blip>
          <a:stretch>
            <a:fillRect/>
          </a:stretch>
        </p:blipFill>
        <p:spPr>
          <a:xfrm>
            <a:off x="685200" y="1079300"/>
            <a:ext cx="3886800" cy="2752675"/>
          </a:xfrm>
          <a:prstGeom prst="rect">
            <a:avLst/>
          </a:prstGeom>
          <a:noFill/>
          <a:ln>
            <a:noFill/>
          </a:ln>
        </p:spPr>
      </p:pic>
      <p:pic>
        <p:nvPicPr>
          <p:cNvPr id="214" name="Google Shape;214;p23"/>
          <p:cNvPicPr preferRelativeResize="0"/>
          <p:nvPr/>
        </p:nvPicPr>
        <p:blipFill>
          <a:blip r:embed="rId4">
            <a:alphaModFix/>
          </a:blip>
          <a:stretch>
            <a:fillRect/>
          </a:stretch>
        </p:blipFill>
        <p:spPr>
          <a:xfrm>
            <a:off x="4858600" y="1150400"/>
            <a:ext cx="4202100" cy="261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1275750" y="645900"/>
            <a:ext cx="7038900" cy="705300"/>
          </a:xfrm>
          <a:prstGeom prst="rect">
            <a:avLst/>
          </a:prstGeom>
        </p:spPr>
        <p:txBody>
          <a:bodyPr spcFirstLastPara="1" wrap="square" lIns="91425" tIns="91425" rIns="91425" bIns="91425" anchor="t" anchorCtr="0">
            <a:normAutofit/>
          </a:bodyPr>
          <a:lstStyle/>
          <a:p>
            <a:pPr marL="0" lvl="0" indent="0" algn="l" rtl="0">
              <a:lnSpc>
                <a:spcPct val="150000"/>
              </a:lnSpc>
              <a:spcBef>
                <a:spcPts val="1000"/>
              </a:spcBef>
              <a:spcAft>
                <a:spcPts val="0"/>
              </a:spcAft>
              <a:buNone/>
            </a:pPr>
            <a:r>
              <a:rPr lang="en-GB" sz="2850" b="1" u="sng">
                <a:latin typeface="Open Sans"/>
                <a:ea typeface="Open Sans"/>
                <a:cs typeface="Open Sans"/>
                <a:sym typeface="Open Sans"/>
              </a:rPr>
              <a:t>Profit Analysis</a:t>
            </a:r>
            <a:endParaRPr sz="2850" u="sng"/>
          </a:p>
        </p:txBody>
      </p:sp>
      <p:sp>
        <p:nvSpPr>
          <p:cNvPr id="220" name="Google Shape;220;p24"/>
          <p:cNvSpPr txBox="1">
            <a:spLocks noGrp="1"/>
          </p:cNvSpPr>
          <p:nvPr>
            <p:ph type="body" idx="1"/>
          </p:nvPr>
        </p:nvSpPr>
        <p:spPr>
          <a:xfrm>
            <a:off x="5156575" y="1438200"/>
            <a:ext cx="3593400" cy="2810700"/>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GB" sz="1550">
                <a:latin typeface="Open Sans"/>
                <a:ea typeface="Open Sans"/>
                <a:cs typeface="Open Sans"/>
                <a:sym typeface="Open Sans"/>
              </a:rPr>
              <a:t>The company has been generating increasing profits over the last three years. The steady growth in profits is an indication of the excellent financial performance of the company, which also provides the basis for taking further risks of expansion into markets with low customer base</a:t>
            </a:r>
            <a:endParaRPr sz="1550"/>
          </a:p>
        </p:txBody>
      </p:sp>
      <p:pic>
        <p:nvPicPr>
          <p:cNvPr id="221" name="Google Shape;221;p24"/>
          <p:cNvPicPr preferRelativeResize="0"/>
          <p:nvPr/>
        </p:nvPicPr>
        <p:blipFill>
          <a:blip r:embed="rId3">
            <a:alphaModFix/>
          </a:blip>
          <a:stretch>
            <a:fillRect/>
          </a:stretch>
        </p:blipFill>
        <p:spPr>
          <a:xfrm>
            <a:off x="424275" y="1602850"/>
            <a:ext cx="4311475" cy="289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5"/>
          <p:cNvPicPr preferRelativeResize="0"/>
          <p:nvPr/>
        </p:nvPicPr>
        <p:blipFill>
          <a:blip r:embed="rId3">
            <a:alphaModFix/>
          </a:blip>
          <a:stretch>
            <a:fillRect/>
          </a:stretch>
        </p:blipFill>
        <p:spPr>
          <a:xfrm>
            <a:off x="498750" y="1393525"/>
            <a:ext cx="3836075" cy="2716725"/>
          </a:xfrm>
          <a:prstGeom prst="rect">
            <a:avLst/>
          </a:prstGeom>
          <a:noFill/>
          <a:ln>
            <a:noFill/>
          </a:ln>
        </p:spPr>
      </p:pic>
      <p:pic>
        <p:nvPicPr>
          <p:cNvPr id="227" name="Google Shape;227;p25"/>
          <p:cNvPicPr preferRelativeResize="0"/>
          <p:nvPr/>
        </p:nvPicPr>
        <p:blipFill>
          <a:blip r:embed="rId4">
            <a:alphaModFix/>
          </a:blip>
          <a:stretch>
            <a:fillRect/>
          </a:stretch>
        </p:blipFill>
        <p:spPr>
          <a:xfrm>
            <a:off x="4572000" y="1494550"/>
            <a:ext cx="4403325" cy="2514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body" idx="1"/>
          </p:nvPr>
        </p:nvSpPr>
        <p:spPr>
          <a:xfrm>
            <a:off x="1341000" y="552075"/>
            <a:ext cx="7038900" cy="2513100"/>
          </a:xfrm>
          <a:prstGeom prst="rect">
            <a:avLst/>
          </a:prstGeom>
        </p:spPr>
        <p:txBody>
          <a:bodyPr spcFirstLastPara="1" wrap="square" lIns="91425" tIns="91425" rIns="91425" bIns="91425" anchor="t" anchorCtr="0">
            <a:normAutofit/>
          </a:bodyPr>
          <a:lstStyle/>
          <a:p>
            <a:pPr marL="0" lvl="0" indent="0" algn="l" rtl="0">
              <a:lnSpc>
                <a:spcPct val="150000"/>
              </a:lnSpc>
              <a:spcBef>
                <a:spcPts val="1000"/>
              </a:spcBef>
              <a:spcAft>
                <a:spcPts val="0"/>
              </a:spcAft>
              <a:buNone/>
            </a:pPr>
            <a:r>
              <a:rPr lang="en-GB" sz="1800">
                <a:latin typeface="Open Sans"/>
                <a:ea typeface="Open Sans"/>
                <a:cs typeface="Open Sans"/>
                <a:sym typeface="Open Sans"/>
              </a:rPr>
              <a:t>The African and EMEA market s have almost the same customer base as the European and US markets, but its profit and sales are significantly lower. </a:t>
            </a:r>
            <a:endParaRPr sz="2000"/>
          </a:p>
        </p:txBody>
      </p:sp>
      <p:pic>
        <p:nvPicPr>
          <p:cNvPr id="233" name="Google Shape;233;p26"/>
          <p:cNvPicPr preferRelativeResize="0"/>
          <p:nvPr/>
        </p:nvPicPr>
        <p:blipFill rotWithShape="1">
          <a:blip r:embed="rId3">
            <a:alphaModFix/>
          </a:blip>
          <a:srcRect t="1616" r="960" b="1616"/>
          <a:stretch/>
        </p:blipFill>
        <p:spPr>
          <a:xfrm>
            <a:off x="65434" y="2210125"/>
            <a:ext cx="4295215" cy="2911200"/>
          </a:xfrm>
          <a:prstGeom prst="rect">
            <a:avLst/>
          </a:prstGeom>
          <a:noFill/>
          <a:ln>
            <a:noFill/>
          </a:ln>
        </p:spPr>
      </p:pic>
      <p:pic>
        <p:nvPicPr>
          <p:cNvPr id="234" name="Google Shape;234;p26"/>
          <p:cNvPicPr preferRelativeResize="0"/>
          <p:nvPr/>
        </p:nvPicPr>
        <p:blipFill>
          <a:blip r:embed="rId4">
            <a:alphaModFix/>
          </a:blip>
          <a:stretch>
            <a:fillRect/>
          </a:stretch>
        </p:blipFill>
        <p:spPr>
          <a:xfrm>
            <a:off x="4425900" y="2210125"/>
            <a:ext cx="4669251" cy="29112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988</Words>
  <Application>Microsoft Office PowerPoint</Application>
  <PresentationFormat>On-screen Show (16:9)</PresentationFormat>
  <Paragraphs>55</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Lato</vt:lpstr>
      <vt:lpstr>Montserrat</vt:lpstr>
      <vt:lpstr>Open Sans</vt:lpstr>
      <vt:lpstr>Raleway</vt:lpstr>
      <vt:lpstr>Lexend</vt:lpstr>
      <vt:lpstr>Focus</vt:lpstr>
      <vt:lpstr>DATA DETECTIVE CHALLENGE </vt:lpstr>
      <vt:lpstr> Overview</vt:lpstr>
      <vt:lpstr>Customer Base</vt:lpstr>
      <vt:lpstr>PowerPoint Presentation</vt:lpstr>
      <vt:lpstr>Sales Analysis</vt:lpstr>
      <vt:lpstr>PowerPoint Presentation</vt:lpstr>
      <vt:lpstr>Profit Analysis</vt:lpstr>
      <vt:lpstr>PowerPoint Presentation</vt:lpstr>
      <vt:lpstr>PowerPoint Presentation</vt:lpstr>
      <vt:lpstr>PowerPoint Presentation</vt:lpstr>
      <vt:lpstr>Financial Ratio Analysis</vt:lpstr>
      <vt:lpstr>PowerPoint Presentation</vt:lpstr>
      <vt:lpstr>PowerPoint Presentation</vt:lpstr>
      <vt:lpstr>PowerPoint Presentation</vt:lpstr>
      <vt:lpstr>Strategies For Expansion and for Maximizing Profits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DETECTIVE CHALLENGE </dc:title>
  <cp:lastModifiedBy>Vikas Maurya</cp:lastModifiedBy>
  <cp:revision>2</cp:revision>
  <dcterms:modified xsi:type="dcterms:W3CDTF">2024-03-08T21:23:56Z</dcterms:modified>
</cp:coreProperties>
</file>